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86"/>
  </p:notesMasterIdLst>
  <p:sldIdLst>
    <p:sldId id="256" r:id="rId2"/>
    <p:sldId id="422" r:id="rId3"/>
    <p:sldId id="381" r:id="rId4"/>
    <p:sldId id="466" r:id="rId5"/>
    <p:sldId id="364" r:id="rId6"/>
    <p:sldId id="462" r:id="rId7"/>
    <p:sldId id="390" r:id="rId8"/>
    <p:sldId id="423" r:id="rId9"/>
    <p:sldId id="385" r:id="rId10"/>
    <p:sldId id="398" r:id="rId11"/>
    <p:sldId id="399" r:id="rId12"/>
    <p:sldId id="308" r:id="rId13"/>
    <p:sldId id="379" r:id="rId14"/>
    <p:sldId id="458" r:id="rId15"/>
    <p:sldId id="469" r:id="rId16"/>
    <p:sldId id="414" r:id="rId17"/>
    <p:sldId id="420" r:id="rId18"/>
    <p:sldId id="313" r:id="rId19"/>
    <p:sldId id="376" r:id="rId20"/>
    <p:sldId id="373" r:id="rId21"/>
    <p:sldId id="315" r:id="rId22"/>
    <p:sldId id="395" r:id="rId23"/>
    <p:sldId id="372" r:id="rId24"/>
    <p:sldId id="316" r:id="rId25"/>
    <p:sldId id="317" r:id="rId26"/>
    <p:sldId id="318" r:id="rId27"/>
    <p:sldId id="311" r:id="rId28"/>
    <p:sldId id="415" r:id="rId29"/>
    <p:sldId id="413" r:id="rId30"/>
    <p:sldId id="459" r:id="rId31"/>
    <p:sldId id="416" r:id="rId32"/>
    <p:sldId id="396" r:id="rId33"/>
    <p:sldId id="391" r:id="rId34"/>
    <p:sldId id="380" r:id="rId35"/>
    <p:sldId id="467" r:id="rId36"/>
    <p:sldId id="425" r:id="rId37"/>
    <p:sldId id="419" r:id="rId38"/>
    <p:sldId id="344" r:id="rId39"/>
    <p:sldId id="366" r:id="rId40"/>
    <p:sldId id="345" r:id="rId41"/>
    <p:sldId id="346" r:id="rId42"/>
    <p:sldId id="384" r:id="rId43"/>
    <p:sldId id="460" r:id="rId44"/>
    <p:sldId id="349" r:id="rId45"/>
    <p:sldId id="351" r:id="rId46"/>
    <p:sldId id="426" r:id="rId47"/>
    <p:sldId id="375" r:id="rId48"/>
    <p:sldId id="406" r:id="rId49"/>
    <p:sldId id="421" r:id="rId50"/>
    <p:sldId id="410" r:id="rId51"/>
    <p:sldId id="374" r:id="rId52"/>
    <p:sldId id="465" r:id="rId53"/>
    <p:sldId id="428" r:id="rId54"/>
    <p:sldId id="378" r:id="rId55"/>
    <p:sldId id="400" r:id="rId56"/>
    <p:sldId id="394" r:id="rId57"/>
    <p:sldId id="397" r:id="rId58"/>
    <p:sldId id="453" r:id="rId59"/>
    <p:sldId id="404" r:id="rId60"/>
    <p:sldId id="470" r:id="rId61"/>
    <p:sldId id="412" r:id="rId62"/>
    <p:sldId id="443" r:id="rId63"/>
    <p:sldId id="447" r:id="rId64"/>
    <p:sldId id="427" r:id="rId65"/>
    <p:sldId id="430" r:id="rId66"/>
    <p:sldId id="444" r:id="rId67"/>
    <p:sldId id="440" r:id="rId68"/>
    <p:sldId id="441" r:id="rId69"/>
    <p:sldId id="442" r:id="rId70"/>
    <p:sldId id="402" r:id="rId71"/>
    <p:sldId id="445" r:id="rId72"/>
    <p:sldId id="431" r:id="rId73"/>
    <p:sldId id="418" r:id="rId74"/>
    <p:sldId id="468" r:id="rId75"/>
    <p:sldId id="407" r:id="rId76"/>
    <p:sldId id="452" r:id="rId77"/>
    <p:sldId id="446" r:id="rId78"/>
    <p:sldId id="461" r:id="rId79"/>
    <p:sldId id="464" r:id="rId80"/>
    <p:sldId id="392" r:id="rId81"/>
    <p:sldId id="401" r:id="rId82"/>
    <p:sldId id="408" r:id="rId83"/>
    <p:sldId id="409" r:id="rId84"/>
    <p:sldId id="393" r:id="rId8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C0F0B3B-FF88-48C6-A6B0-7056B8FFBAA7}">
          <p14:sldIdLst>
            <p14:sldId id="256"/>
          </p14:sldIdLst>
        </p14:section>
        <p14:section name="Summary Section" id="{24A8EEAC-A315-40AE-BB17-7892E56583C7}">
          <p14:sldIdLst>
            <p14:sldId id="422"/>
          </p14:sldIdLst>
        </p14:section>
        <p14:section name="What Allah says" id="{B33EDB38-4504-48C0-A418-AB779140D5C3}">
          <p14:sldIdLst>
            <p14:sldId id="381"/>
            <p14:sldId id="466"/>
            <p14:sldId id="364"/>
            <p14:sldId id="462"/>
            <p14:sldId id="390"/>
          </p14:sldIdLst>
        </p14:section>
        <p14:section name="Definitions" id="{A5C93969-D4C0-4B39-9267-A96C7C92EAE5}">
          <p14:sldIdLst>
            <p14:sldId id="423"/>
            <p14:sldId id="385"/>
            <p14:sldId id="398"/>
            <p14:sldId id="399"/>
            <p14:sldId id="308"/>
          </p14:sldIdLst>
        </p14:section>
        <p14:section name="Materialistic Philosophy" id="{BF3AA1A1-9068-4907-9D42-EE4BFF0DF7CD}">
          <p14:sldIdLst>
            <p14:sldId id="379"/>
            <p14:sldId id="458"/>
            <p14:sldId id="469"/>
            <p14:sldId id="414"/>
            <p14:sldId id="420"/>
            <p14:sldId id="313"/>
            <p14:sldId id="376"/>
            <p14:sldId id="373"/>
            <p14:sldId id="315"/>
            <p14:sldId id="395"/>
            <p14:sldId id="372"/>
            <p14:sldId id="316"/>
            <p14:sldId id="317"/>
            <p14:sldId id="318"/>
            <p14:sldId id="311"/>
            <p14:sldId id="415"/>
            <p14:sldId id="413"/>
            <p14:sldId id="459"/>
            <p14:sldId id="416"/>
            <p14:sldId id="396"/>
            <p14:sldId id="391"/>
          </p14:sldIdLst>
        </p14:section>
        <p14:section name="The fossil record" id="{F6F32D37-7C53-4D9C-89CE-F02C4AD73683}">
          <p14:sldIdLst>
            <p14:sldId id="380"/>
            <p14:sldId id="467"/>
            <p14:sldId id="425"/>
            <p14:sldId id="419"/>
            <p14:sldId id="344"/>
            <p14:sldId id="366"/>
            <p14:sldId id="345"/>
            <p14:sldId id="346"/>
            <p14:sldId id="384"/>
            <p14:sldId id="460"/>
            <p14:sldId id="349"/>
            <p14:sldId id="351"/>
            <p14:sldId id="426"/>
            <p14:sldId id="375"/>
          </p14:sldIdLst>
        </p14:section>
        <p14:section name="Human evolution" id="{823F2615-13E5-4478-A449-3BFC218DBF62}">
          <p14:sldIdLst>
            <p14:sldId id="406"/>
            <p14:sldId id="421"/>
            <p14:sldId id="410"/>
            <p14:sldId id="374"/>
            <p14:sldId id="465"/>
            <p14:sldId id="428"/>
            <p14:sldId id="378"/>
            <p14:sldId id="400"/>
            <p14:sldId id="394"/>
            <p14:sldId id="397"/>
            <p14:sldId id="453"/>
          </p14:sldIdLst>
        </p14:section>
        <p14:section name="DNA and Mutations" id="{C17C7FA3-7B67-45B4-9B6F-33347116FD93}">
          <p14:sldIdLst>
            <p14:sldId id="404"/>
            <p14:sldId id="470"/>
            <p14:sldId id="412"/>
            <p14:sldId id="443"/>
            <p14:sldId id="447"/>
            <p14:sldId id="427"/>
            <p14:sldId id="430"/>
            <p14:sldId id="444"/>
            <p14:sldId id="440"/>
            <p14:sldId id="441"/>
            <p14:sldId id="442"/>
            <p14:sldId id="402"/>
            <p14:sldId id="445"/>
            <p14:sldId id="431"/>
            <p14:sldId id="418"/>
            <p14:sldId id="468"/>
            <p14:sldId id="407"/>
            <p14:sldId id="452"/>
            <p14:sldId id="446"/>
            <p14:sldId id="461"/>
            <p14:sldId id="464"/>
          </p14:sldIdLst>
        </p14:section>
        <p14:section name="The next generation" id="{6684D7AA-8F55-4979-B1E4-28756EFC8D93}">
          <p14:sldIdLst>
            <p14:sldId id="392"/>
            <p14:sldId id="401"/>
            <p14:sldId id="408"/>
            <p14:sldId id="409"/>
            <p14:sldId id="39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wan Boustany" initials="MB" lastIdx="1" clrIdx="0">
    <p:extLst>
      <p:ext uri="{19B8F6BF-5375-455C-9EA6-DF929625EA0E}">
        <p15:presenceInfo xmlns:p15="http://schemas.microsoft.com/office/powerpoint/2012/main" userId="bf342726f9a17b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8F20"/>
    <a:srgbClr val="FF0000"/>
    <a:srgbClr val="00B050"/>
    <a:srgbClr val="FF941F"/>
    <a:srgbClr val="FF99FF"/>
    <a:srgbClr val="F9D1B7"/>
    <a:srgbClr val="F4B1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B5F9B4-53EB-49F9-AC74-C17C22E59F67}" v="2" dt="2020-08-13T17:24:30.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84795" autoAdjust="0"/>
  </p:normalViewPr>
  <p:slideViewPr>
    <p:cSldViewPr snapToGrid="0">
      <p:cViewPr varScale="1">
        <p:scale>
          <a:sx n="97" d="100"/>
          <a:sy n="97" d="100"/>
        </p:scale>
        <p:origin x="1104" y="72"/>
      </p:cViewPr>
      <p:guideLst/>
    </p:cSldViewPr>
  </p:slideViewPr>
  <p:outlineViewPr>
    <p:cViewPr>
      <p:scale>
        <a:sx n="33" d="100"/>
        <a:sy n="33" d="100"/>
      </p:scale>
      <p:origin x="0" y="-5808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wan Boustany" userId="bf342726f9a17b40" providerId="LiveId" clId="{4BB5F9B4-53EB-49F9-AC74-C17C22E59F67}"/>
    <pc:docChg chg="undo custSel addSld delSld modSld modSection">
      <pc:chgData name="Marwan Boustany" userId="bf342726f9a17b40" providerId="LiveId" clId="{4BB5F9B4-53EB-49F9-AC74-C17C22E59F67}" dt="2020-08-13T17:24:32.275" v="88" actId="47"/>
      <pc:docMkLst>
        <pc:docMk/>
      </pc:docMkLst>
      <pc:sldChg chg="modSp mod">
        <pc:chgData name="Marwan Boustany" userId="bf342726f9a17b40" providerId="LiveId" clId="{4BB5F9B4-53EB-49F9-AC74-C17C22E59F67}" dt="2020-08-10T19:17:44.668" v="0" actId="20577"/>
        <pc:sldMkLst>
          <pc:docMk/>
          <pc:sldMk cId="2439170924" sldId="372"/>
        </pc:sldMkLst>
        <pc:spChg chg="mod">
          <ac:chgData name="Marwan Boustany" userId="bf342726f9a17b40" providerId="LiveId" clId="{4BB5F9B4-53EB-49F9-AC74-C17C22E59F67}" dt="2020-08-10T19:17:44.668" v="0" actId="20577"/>
          <ac:spMkLst>
            <pc:docMk/>
            <pc:sldMk cId="2439170924" sldId="372"/>
            <ac:spMk id="3" creationId="{93777081-6C46-4EBE-ABD9-D0E1E604594B}"/>
          </ac:spMkLst>
        </pc:spChg>
      </pc:sldChg>
      <pc:sldChg chg="addSp delSp del mod">
        <pc:chgData name="Marwan Boustany" userId="bf342726f9a17b40" providerId="LiveId" clId="{4BB5F9B4-53EB-49F9-AC74-C17C22E59F67}" dt="2020-08-13T17:24:32.275" v="88" actId="47"/>
        <pc:sldMkLst>
          <pc:docMk/>
          <pc:sldMk cId="2523474503" sldId="451"/>
        </pc:sldMkLst>
        <pc:spChg chg="add del">
          <ac:chgData name="Marwan Boustany" userId="bf342726f9a17b40" providerId="LiveId" clId="{4BB5F9B4-53EB-49F9-AC74-C17C22E59F67}" dt="2020-08-13T17:10:48.170" v="85" actId="22"/>
          <ac:spMkLst>
            <pc:docMk/>
            <pc:sldMk cId="2523474503" sldId="451"/>
            <ac:spMk id="28" creationId="{DEC19CE0-623E-4B3A-A0CD-44BC8D46D199}"/>
          </ac:spMkLst>
        </pc:spChg>
      </pc:sldChg>
      <pc:sldChg chg="delSp modSp mod delAnim">
        <pc:chgData name="Marwan Boustany" userId="bf342726f9a17b40" providerId="LiveId" clId="{4BB5F9B4-53EB-49F9-AC74-C17C22E59F67}" dt="2020-08-13T17:10:21.618" v="83" actId="1076"/>
        <pc:sldMkLst>
          <pc:docMk/>
          <pc:sldMk cId="2377414786" sldId="467"/>
        </pc:sldMkLst>
        <pc:spChg chg="mod">
          <ac:chgData name="Marwan Boustany" userId="bf342726f9a17b40" providerId="LiveId" clId="{4BB5F9B4-53EB-49F9-AC74-C17C22E59F67}" dt="2020-08-13T17:10:21.618" v="83" actId="1076"/>
          <ac:spMkLst>
            <pc:docMk/>
            <pc:sldMk cId="2377414786" sldId="467"/>
            <ac:spMk id="3" creationId="{46DFCD6C-EFFC-40BC-8CF3-B7E6C3EACA27}"/>
          </ac:spMkLst>
        </pc:spChg>
        <pc:spChg chg="mod">
          <ac:chgData name="Marwan Boustany" userId="bf342726f9a17b40" providerId="LiveId" clId="{4BB5F9B4-53EB-49F9-AC74-C17C22E59F67}" dt="2020-08-13T17:10:17.540" v="82" actId="1038"/>
          <ac:spMkLst>
            <pc:docMk/>
            <pc:sldMk cId="2377414786" sldId="467"/>
            <ac:spMk id="5" creationId="{32400C87-2364-4BD1-B0CD-EB4F14F94325}"/>
          </ac:spMkLst>
        </pc:spChg>
        <pc:spChg chg="mod">
          <ac:chgData name="Marwan Boustany" userId="bf342726f9a17b40" providerId="LiveId" clId="{4BB5F9B4-53EB-49F9-AC74-C17C22E59F67}" dt="2020-08-13T17:10:17.540" v="82" actId="1038"/>
          <ac:spMkLst>
            <pc:docMk/>
            <pc:sldMk cId="2377414786" sldId="467"/>
            <ac:spMk id="36" creationId="{4BD18922-75D5-46D2-9027-D61F4B0DB8B1}"/>
          </ac:spMkLst>
        </pc:spChg>
        <pc:spChg chg="mod">
          <ac:chgData name="Marwan Boustany" userId="bf342726f9a17b40" providerId="LiveId" clId="{4BB5F9B4-53EB-49F9-AC74-C17C22E59F67}" dt="2020-08-13T17:10:17.540" v="82" actId="1038"/>
          <ac:spMkLst>
            <pc:docMk/>
            <pc:sldMk cId="2377414786" sldId="467"/>
            <ac:spMk id="37" creationId="{A6AEC519-F384-4DB6-96FA-5A4F270E481D}"/>
          </ac:spMkLst>
        </pc:spChg>
        <pc:spChg chg="del">
          <ac:chgData name="Marwan Boustany" userId="bf342726f9a17b40" providerId="LiveId" clId="{4BB5F9B4-53EB-49F9-AC74-C17C22E59F67}" dt="2020-08-13T17:10:02.713" v="4" actId="478"/>
          <ac:spMkLst>
            <pc:docMk/>
            <pc:sldMk cId="2377414786" sldId="467"/>
            <ac:spMk id="43" creationId="{7FE4F0D2-9F4F-4B70-BFED-F4981C794BD7}"/>
          </ac:spMkLst>
        </pc:spChg>
        <pc:spChg chg="del">
          <ac:chgData name="Marwan Boustany" userId="bf342726f9a17b40" providerId="LiveId" clId="{4BB5F9B4-53EB-49F9-AC74-C17C22E59F67}" dt="2020-08-13T17:10:02.713" v="4" actId="478"/>
          <ac:spMkLst>
            <pc:docMk/>
            <pc:sldMk cId="2377414786" sldId="467"/>
            <ac:spMk id="46" creationId="{40B20288-6E74-44DA-A225-3617B7D22647}"/>
          </ac:spMkLst>
        </pc:spChg>
        <pc:spChg chg="del">
          <ac:chgData name="Marwan Boustany" userId="bf342726f9a17b40" providerId="LiveId" clId="{4BB5F9B4-53EB-49F9-AC74-C17C22E59F67}" dt="2020-08-13T17:10:02.713" v="4" actId="478"/>
          <ac:spMkLst>
            <pc:docMk/>
            <pc:sldMk cId="2377414786" sldId="467"/>
            <ac:spMk id="47" creationId="{1132F4B5-ED88-41E8-9A3B-42A3053A1BBB}"/>
          </ac:spMkLst>
        </pc:spChg>
        <pc:picChg chg="del">
          <ac:chgData name="Marwan Boustany" userId="bf342726f9a17b40" providerId="LiveId" clId="{4BB5F9B4-53EB-49F9-AC74-C17C22E59F67}" dt="2020-08-13T17:09:56.321" v="1" actId="478"/>
          <ac:picMkLst>
            <pc:docMk/>
            <pc:sldMk cId="2377414786" sldId="467"/>
            <ac:picMk id="51" creationId="{DB678791-2D67-4142-8809-6555AEBA4B94}"/>
          </ac:picMkLst>
        </pc:picChg>
        <pc:picChg chg="del">
          <ac:chgData name="Marwan Boustany" userId="bf342726f9a17b40" providerId="LiveId" clId="{4BB5F9B4-53EB-49F9-AC74-C17C22E59F67}" dt="2020-08-13T17:09:59.237" v="3" actId="478"/>
          <ac:picMkLst>
            <pc:docMk/>
            <pc:sldMk cId="2377414786" sldId="467"/>
            <ac:picMk id="63" creationId="{27903A55-BAED-4558-904A-1711D4C1947B}"/>
          </ac:picMkLst>
        </pc:picChg>
        <pc:picChg chg="del">
          <ac:chgData name="Marwan Boustany" userId="bf342726f9a17b40" providerId="LiveId" clId="{4BB5F9B4-53EB-49F9-AC74-C17C22E59F67}" dt="2020-08-13T17:09:57.813" v="2" actId="478"/>
          <ac:picMkLst>
            <pc:docMk/>
            <pc:sldMk cId="2377414786" sldId="467"/>
            <ac:picMk id="69" creationId="{01C13AEC-6C11-4CE3-849A-6AA1FC54F380}"/>
          </ac:picMkLst>
        </pc:picChg>
        <pc:cxnChg chg="mod">
          <ac:chgData name="Marwan Boustany" userId="bf342726f9a17b40" providerId="LiveId" clId="{4BB5F9B4-53EB-49F9-AC74-C17C22E59F67}" dt="2020-08-13T17:10:17.540" v="82" actId="1038"/>
          <ac:cxnSpMkLst>
            <pc:docMk/>
            <pc:sldMk cId="2377414786" sldId="467"/>
            <ac:cxnSpMk id="38" creationId="{DF512790-DA17-4A22-B72A-7510DF550052}"/>
          </ac:cxnSpMkLst>
        </pc:cxnChg>
        <pc:cxnChg chg="mod">
          <ac:chgData name="Marwan Boustany" userId="bf342726f9a17b40" providerId="LiveId" clId="{4BB5F9B4-53EB-49F9-AC74-C17C22E59F67}" dt="2020-08-13T17:10:17.540" v="82" actId="1038"/>
          <ac:cxnSpMkLst>
            <pc:docMk/>
            <pc:sldMk cId="2377414786" sldId="467"/>
            <ac:cxnSpMk id="42" creationId="{D946A82E-42F6-4380-96A9-174475B1AF5A}"/>
          </ac:cxnSpMkLst>
        </pc:cxnChg>
        <pc:cxnChg chg="del mod">
          <ac:chgData name="Marwan Boustany" userId="bf342726f9a17b40" providerId="LiveId" clId="{4BB5F9B4-53EB-49F9-AC74-C17C22E59F67}" dt="2020-08-13T17:10:02.713" v="4" actId="478"/>
          <ac:cxnSpMkLst>
            <pc:docMk/>
            <pc:sldMk cId="2377414786" sldId="467"/>
            <ac:cxnSpMk id="48" creationId="{4C8F9E79-2ACC-4D03-B675-FD64253538B3}"/>
          </ac:cxnSpMkLst>
        </pc:cxnChg>
        <pc:cxnChg chg="del mod">
          <ac:chgData name="Marwan Boustany" userId="bf342726f9a17b40" providerId="LiveId" clId="{4BB5F9B4-53EB-49F9-AC74-C17C22E59F67}" dt="2020-08-13T17:10:02.713" v="4" actId="478"/>
          <ac:cxnSpMkLst>
            <pc:docMk/>
            <pc:sldMk cId="2377414786" sldId="467"/>
            <ac:cxnSpMk id="49" creationId="{C82D5890-FA5B-4F0B-81FB-B64232ED7B63}"/>
          </ac:cxnSpMkLst>
        </pc:cxnChg>
        <pc:cxnChg chg="del mod">
          <ac:chgData name="Marwan Boustany" userId="bf342726f9a17b40" providerId="LiveId" clId="{4BB5F9B4-53EB-49F9-AC74-C17C22E59F67}" dt="2020-08-13T17:10:06.186" v="5" actId="478"/>
          <ac:cxnSpMkLst>
            <pc:docMk/>
            <pc:sldMk cId="2377414786" sldId="467"/>
            <ac:cxnSpMk id="53" creationId="{A4EAA878-BD7C-4259-B873-6D95B32C825D}"/>
          </ac:cxnSpMkLst>
        </pc:cxnChg>
        <pc:cxnChg chg="del mod">
          <ac:chgData name="Marwan Boustany" userId="bf342726f9a17b40" providerId="LiveId" clId="{4BB5F9B4-53EB-49F9-AC74-C17C22E59F67}" dt="2020-08-13T17:10:06.186" v="5" actId="478"/>
          <ac:cxnSpMkLst>
            <pc:docMk/>
            <pc:sldMk cId="2377414786" sldId="467"/>
            <ac:cxnSpMk id="55" creationId="{DC9B1F6D-B538-4846-9CBA-418CDBA61BC3}"/>
          </ac:cxnSpMkLst>
        </pc:cxnChg>
        <pc:cxnChg chg="del mod">
          <ac:chgData name="Marwan Boustany" userId="bf342726f9a17b40" providerId="LiveId" clId="{4BB5F9B4-53EB-49F9-AC74-C17C22E59F67}" dt="2020-08-13T17:10:06.186" v="5" actId="478"/>
          <ac:cxnSpMkLst>
            <pc:docMk/>
            <pc:sldMk cId="2377414786" sldId="467"/>
            <ac:cxnSpMk id="57" creationId="{D5D9234B-8DCB-49EF-9651-5F3D7F467AEB}"/>
          </ac:cxnSpMkLst>
        </pc:cxnChg>
        <pc:cxnChg chg="del mod">
          <ac:chgData name="Marwan Boustany" userId="bf342726f9a17b40" providerId="LiveId" clId="{4BB5F9B4-53EB-49F9-AC74-C17C22E59F67}" dt="2020-08-13T17:10:02.713" v="4" actId="478"/>
          <ac:cxnSpMkLst>
            <pc:docMk/>
            <pc:sldMk cId="2377414786" sldId="467"/>
            <ac:cxnSpMk id="61" creationId="{005A8B50-511D-412C-A9A3-49950FFDF0C2}"/>
          </ac:cxnSpMkLst>
        </pc:cxnChg>
        <pc:cxnChg chg="del mod">
          <ac:chgData name="Marwan Boustany" userId="bf342726f9a17b40" providerId="LiveId" clId="{4BB5F9B4-53EB-49F9-AC74-C17C22E59F67}" dt="2020-08-13T17:10:02.713" v="4" actId="478"/>
          <ac:cxnSpMkLst>
            <pc:docMk/>
            <pc:sldMk cId="2377414786" sldId="467"/>
            <ac:cxnSpMk id="73" creationId="{42422885-252B-4BCB-B010-9F1C8DA86860}"/>
          </ac:cxnSpMkLst>
        </pc:cxnChg>
        <pc:cxnChg chg="del mod">
          <ac:chgData name="Marwan Boustany" userId="bf342726f9a17b40" providerId="LiveId" clId="{4BB5F9B4-53EB-49F9-AC74-C17C22E59F67}" dt="2020-08-13T17:10:02.713" v="4" actId="478"/>
          <ac:cxnSpMkLst>
            <pc:docMk/>
            <pc:sldMk cId="2377414786" sldId="467"/>
            <ac:cxnSpMk id="77" creationId="{3C8D2C7B-61D4-4E2B-A02F-4A105C619BEA}"/>
          </ac:cxnSpMkLst>
        </pc:cxnChg>
        <pc:cxnChg chg="del mod">
          <ac:chgData name="Marwan Boustany" userId="bf342726f9a17b40" providerId="LiveId" clId="{4BB5F9B4-53EB-49F9-AC74-C17C22E59F67}" dt="2020-08-13T17:10:02.713" v="4" actId="478"/>
          <ac:cxnSpMkLst>
            <pc:docMk/>
            <pc:sldMk cId="2377414786" sldId="467"/>
            <ac:cxnSpMk id="79" creationId="{BB9E638C-3F1C-4F20-A933-FB799AF4C084}"/>
          </ac:cxnSpMkLst>
        </pc:cxnChg>
        <pc:cxnChg chg="del mod">
          <ac:chgData name="Marwan Boustany" userId="bf342726f9a17b40" providerId="LiveId" clId="{4BB5F9B4-53EB-49F9-AC74-C17C22E59F67}" dt="2020-08-13T17:10:02.713" v="4" actId="478"/>
          <ac:cxnSpMkLst>
            <pc:docMk/>
            <pc:sldMk cId="2377414786" sldId="467"/>
            <ac:cxnSpMk id="81" creationId="{3B7037CC-6D55-46CA-A5A3-27345911B226}"/>
          </ac:cxnSpMkLst>
        </pc:cxnChg>
        <pc:cxnChg chg="del mod">
          <ac:chgData name="Marwan Boustany" userId="bf342726f9a17b40" providerId="LiveId" clId="{4BB5F9B4-53EB-49F9-AC74-C17C22E59F67}" dt="2020-08-13T17:10:02.713" v="4" actId="478"/>
          <ac:cxnSpMkLst>
            <pc:docMk/>
            <pc:sldMk cId="2377414786" sldId="467"/>
            <ac:cxnSpMk id="91" creationId="{B2BC796B-C033-4775-B940-7D33934567AA}"/>
          </ac:cxnSpMkLst>
        </pc:cxnChg>
      </pc:sldChg>
      <pc:sldChg chg="modSp add">
        <pc:chgData name="Marwan Boustany" userId="bf342726f9a17b40" providerId="LiveId" clId="{4BB5F9B4-53EB-49F9-AC74-C17C22E59F67}" dt="2020-08-13T17:24:30.257" v="87"/>
        <pc:sldMkLst>
          <pc:docMk/>
          <pc:sldMk cId="2890451814" sldId="470"/>
        </pc:sldMkLst>
        <pc:spChg chg="mod">
          <ac:chgData name="Marwan Boustany" userId="bf342726f9a17b40" providerId="LiveId" clId="{4BB5F9B4-53EB-49F9-AC74-C17C22E59F67}" dt="2020-08-13T17:24:30.257" v="87"/>
          <ac:spMkLst>
            <pc:docMk/>
            <pc:sldMk cId="2890451814" sldId="470"/>
            <ac:spMk id="3" creationId="{46DFCD6C-EFFC-40BC-8CF3-B7E6C3EACA27}"/>
          </ac:spMkLst>
        </pc:spChg>
      </pc:sldChg>
    </pc:docChg>
  </pc:docChgLst>
  <pc:docChgLst>
    <pc:chgData name="Marwan Boustany" userId="bf342726f9a17b40" providerId="LiveId" clId="{9604E33D-E136-4153-BF35-151FF6DCA335}"/>
    <pc:docChg chg="undo custSel addSld delSld modSld sldOrd modSection">
      <pc:chgData name="Marwan Boustany" userId="bf342726f9a17b40" providerId="LiveId" clId="{9604E33D-E136-4153-BF35-151FF6DCA335}" dt="2019-06-16T17:41:10.072" v="1992" actId="2696"/>
      <pc:docMkLst>
        <pc:docMk/>
      </pc:docMkLst>
      <pc:sldChg chg="addSp modSp add">
        <pc:chgData name="Marwan Boustany" userId="bf342726f9a17b40" providerId="LiveId" clId="{9604E33D-E136-4153-BF35-151FF6DCA335}" dt="2019-06-16T17:28:00.637" v="1828" actId="1076"/>
        <pc:sldMkLst>
          <pc:docMk/>
          <pc:sldMk cId="544800191" sldId="317"/>
        </pc:sldMkLst>
        <pc:spChg chg="add mod">
          <ac:chgData name="Marwan Boustany" userId="bf342726f9a17b40" providerId="LiveId" clId="{9604E33D-E136-4153-BF35-151FF6DCA335}" dt="2019-06-16T17:28:00.637" v="1828" actId="1076"/>
          <ac:spMkLst>
            <pc:docMk/>
            <pc:sldMk cId="544800191" sldId="317"/>
            <ac:spMk id="5" creationId="{491D08FA-025C-44EA-BAFA-E67EF376FE37}"/>
          </ac:spMkLst>
        </pc:spChg>
        <pc:spChg chg="mod">
          <ac:chgData name="Marwan Boustany" userId="bf342726f9a17b40" providerId="LiveId" clId="{9604E33D-E136-4153-BF35-151FF6DCA335}" dt="2019-06-16T17:25:48.069" v="1793" actId="14100"/>
          <ac:spMkLst>
            <pc:docMk/>
            <pc:sldMk cId="544800191" sldId="317"/>
            <ac:spMk id="71683" creationId="{943DD0FE-8751-442E-87BE-DB379208BAFE}"/>
          </ac:spMkLst>
        </pc:spChg>
        <pc:picChg chg="add mod modCrop">
          <ac:chgData name="Marwan Boustany" userId="bf342726f9a17b40" providerId="LiveId" clId="{9604E33D-E136-4153-BF35-151FF6DCA335}" dt="2019-06-16T17:27:36.014" v="1810" actId="1076"/>
          <ac:picMkLst>
            <pc:docMk/>
            <pc:sldMk cId="544800191" sldId="317"/>
            <ac:picMk id="4" creationId="{08F9A8FF-A5BA-4502-A36B-03CEB099F7A1}"/>
          </ac:picMkLst>
        </pc:picChg>
      </pc:sldChg>
      <pc:sldChg chg="add">
        <pc:chgData name="Marwan Boustany" userId="bf342726f9a17b40" providerId="LiveId" clId="{9604E33D-E136-4153-BF35-151FF6DCA335}" dt="2019-06-16T15:57:23.557" v="4"/>
        <pc:sldMkLst>
          <pc:docMk/>
          <pc:sldMk cId="3582151365" sldId="318"/>
        </pc:sldMkLst>
      </pc:sldChg>
      <pc:sldChg chg="modSp">
        <pc:chgData name="Marwan Boustany" userId="bf342726f9a17b40" providerId="LiveId" clId="{9604E33D-E136-4153-BF35-151FF6DCA335}" dt="2019-06-16T16:49:21.389" v="1046" actId="1076"/>
        <pc:sldMkLst>
          <pc:docMk/>
          <pc:sldMk cId="4208487441" sldId="345"/>
        </pc:sldMkLst>
        <pc:spChg chg="mod">
          <ac:chgData name="Marwan Boustany" userId="bf342726f9a17b40" providerId="LiveId" clId="{9604E33D-E136-4153-BF35-151FF6DCA335}" dt="2019-06-16T16:49:21.389" v="1046" actId="1076"/>
          <ac:spMkLst>
            <pc:docMk/>
            <pc:sldMk cId="4208487441" sldId="345"/>
            <ac:spMk id="11" creationId="{E27982E7-1CBD-4A75-B1FB-8FB3ED3204E5}"/>
          </ac:spMkLst>
        </pc:spChg>
      </pc:sldChg>
      <pc:sldChg chg="modSp">
        <pc:chgData name="Marwan Boustany" userId="bf342726f9a17b40" providerId="LiveId" clId="{9604E33D-E136-4153-BF35-151FF6DCA335}" dt="2019-06-16T16:49:31.149" v="1050" actId="1076"/>
        <pc:sldMkLst>
          <pc:docMk/>
          <pc:sldMk cId="4181710628" sldId="346"/>
        </pc:sldMkLst>
        <pc:spChg chg="mod">
          <ac:chgData name="Marwan Boustany" userId="bf342726f9a17b40" providerId="LiveId" clId="{9604E33D-E136-4153-BF35-151FF6DCA335}" dt="2019-06-16T16:49:31.149" v="1050" actId="1076"/>
          <ac:spMkLst>
            <pc:docMk/>
            <pc:sldMk cId="4181710628" sldId="346"/>
            <ac:spMk id="8" creationId="{B0D3BF0B-CC4E-4C10-A72E-0826D105127E}"/>
          </ac:spMkLst>
        </pc:spChg>
      </pc:sldChg>
      <pc:sldChg chg="modSp add">
        <pc:chgData name="Marwan Boustany" userId="bf342726f9a17b40" providerId="LiveId" clId="{9604E33D-E136-4153-BF35-151FF6DCA335}" dt="2019-06-16T16:30:55.989" v="934" actId="1076"/>
        <pc:sldMkLst>
          <pc:docMk/>
          <pc:sldMk cId="1934483715" sldId="366"/>
        </pc:sldMkLst>
        <pc:spChg chg="mod">
          <ac:chgData name="Marwan Boustany" userId="bf342726f9a17b40" providerId="LiveId" clId="{9604E33D-E136-4153-BF35-151FF6DCA335}" dt="2019-06-16T16:30:55.989" v="934" actId="1076"/>
          <ac:spMkLst>
            <pc:docMk/>
            <pc:sldMk cId="1934483715" sldId="366"/>
            <ac:spMk id="2" creationId="{6E34C3A8-617F-4625-B252-5780EDE96ADA}"/>
          </ac:spMkLst>
        </pc:spChg>
      </pc:sldChg>
      <pc:sldChg chg="modSp">
        <pc:chgData name="Marwan Boustany" userId="bf342726f9a17b40" providerId="LiveId" clId="{9604E33D-E136-4153-BF35-151FF6DCA335}" dt="2019-06-16T16:35:17.509" v="1042" actId="1076"/>
        <pc:sldMkLst>
          <pc:docMk/>
          <pc:sldMk cId="4265877253" sldId="376"/>
        </pc:sldMkLst>
        <pc:spChg chg="mod">
          <ac:chgData name="Marwan Boustany" userId="bf342726f9a17b40" providerId="LiveId" clId="{9604E33D-E136-4153-BF35-151FF6DCA335}" dt="2019-06-16T16:35:17.509" v="1042" actId="1076"/>
          <ac:spMkLst>
            <pc:docMk/>
            <pc:sldMk cId="4265877253" sldId="376"/>
            <ac:spMk id="8" creationId="{C5C2771E-A38C-423B-AC09-5505EEF2B5A3}"/>
          </ac:spMkLst>
        </pc:spChg>
      </pc:sldChg>
      <pc:sldChg chg="modSp">
        <pc:chgData name="Marwan Boustany" userId="bf342726f9a17b40" providerId="LiveId" clId="{9604E33D-E136-4153-BF35-151FF6DCA335}" dt="2019-06-16T17:16:26.125" v="1764" actId="20577"/>
        <pc:sldMkLst>
          <pc:docMk/>
          <pc:sldMk cId="3042487425" sldId="391"/>
        </pc:sldMkLst>
        <pc:spChg chg="mod">
          <ac:chgData name="Marwan Boustany" userId="bf342726f9a17b40" providerId="LiveId" clId="{9604E33D-E136-4153-BF35-151FF6DCA335}" dt="2019-06-16T17:16:26.125" v="1764" actId="20577"/>
          <ac:spMkLst>
            <pc:docMk/>
            <pc:sldMk cId="3042487425" sldId="391"/>
            <ac:spMk id="3" creationId="{0033577D-70DD-4D97-A0C5-C161ECCCA5FF}"/>
          </ac:spMkLst>
        </pc:spChg>
      </pc:sldChg>
      <pc:sldChg chg="addSp modSp modAnim">
        <pc:chgData name="Marwan Boustany" userId="bf342726f9a17b40" providerId="LiveId" clId="{9604E33D-E136-4153-BF35-151FF6DCA335}" dt="2019-06-16T16:32:16.117" v="968"/>
        <pc:sldMkLst>
          <pc:docMk/>
          <pc:sldMk cId="2162017356" sldId="393"/>
        </pc:sldMkLst>
        <pc:spChg chg="add mod">
          <ac:chgData name="Marwan Boustany" userId="bf342726f9a17b40" providerId="LiveId" clId="{9604E33D-E136-4153-BF35-151FF6DCA335}" dt="2019-06-16T16:31:49.741" v="965" actId="1076"/>
          <ac:spMkLst>
            <pc:docMk/>
            <pc:sldMk cId="2162017356" sldId="393"/>
            <ac:spMk id="2" creationId="{0291EFF3-9ECA-4946-9AC6-EF3C270B8CBA}"/>
          </ac:spMkLst>
        </pc:spChg>
      </pc:sldChg>
      <pc:sldChg chg="add ord">
        <pc:chgData name="Marwan Boustany" userId="bf342726f9a17b40" providerId="LiveId" clId="{9604E33D-E136-4153-BF35-151FF6DCA335}" dt="2019-06-16T15:58:29.087" v="11"/>
        <pc:sldMkLst>
          <pc:docMk/>
          <pc:sldMk cId="850550198" sldId="397"/>
        </pc:sldMkLst>
      </pc:sldChg>
      <pc:sldChg chg="modSp ord modNotesTx">
        <pc:chgData name="Marwan Boustany" userId="bf342726f9a17b40" providerId="LiveId" clId="{9604E33D-E136-4153-BF35-151FF6DCA335}" dt="2019-06-16T17:32:17.931" v="1838" actId="20577"/>
        <pc:sldMkLst>
          <pc:docMk/>
          <pc:sldMk cId="2053560953" sldId="402"/>
        </pc:sldMkLst>
        <pc:spChg chg="mod">
          <ac:chgData name="Marwan Boustany" userId="bf342726f9a17b40" providerId="LiveId" clId="{9604E33D-E136-4153-BF35-151FF6DCA335}" dt="2019-06-16T17:04:39.454" v="1211" actId="1076"/>
          <ac:spMkLst>
            <pc:docMk/>
            <pc:sldMk cId="2053560953" sldId="402"/>
            <ac:spMk id="9" creationId="{1B26C6BC-51A6-4647-B994-860049C9B72E}"/>
          </ac:spMkLst>
        </pc:spChg>
        <pc:spChg chg="mod">
          <ac:chgData name="Marwan Boustany" userId="bf342726f9a17b40" providerId="LiveId" clId="{9604E33D-E136-4153-BF35-151FF6DCA335}" dt="2019-06-16T17:04:29.239" v="1208"/>
          <ac:spMkLst>
            <pc:docMk/>
            <pc:sldMk cId="2053560953" sldId="402"/>
            <ac:spMk id="14" creationId="{BF63A809-0AEE-4E1D-AB27-B123DBCBA023}"/>
          </ac:spMkLst>
        </pc:spChg>
        <pc:grpChg chg="mod">
          <ac:chgData name="Marwan Boustany" userId="bf342726f9a17b40" providerId="LiveId" clId="{9604E33D-E136-4153-BF35-151FF6DCA335}" dt="2019-06-16T17:04:36.680" v="1210"/>
          <ac:grpSpMkLst>
            <pc:docMk/>
            <pc:sldMk cId="2053560953" sldId="402"/>
            <ac:grpSpMk id="12" creationId="{6588ED4A-DD47-40A3-9190-AA655E7A688A}"/>
          </ac:grpSpMkLst>
        </pc:grpChg>
      </pc:sldChg>
      <pc:sldChg chg="ord">
        <pc:chgData name="Marwan Boustany" userId="bf342726f9a17b40" providerId="LiveId" clId="{9604E33D-E136-4153-BF35-151FF6DCA335}" dt="2019-06-16T15:56:26.337" v="1"/>
        <pc:sldMkLst>
          <pc:docMk/>
          <pc:sldMk cId="1311146084" sldId="404"/>
        </pc:sldMkLst>
      </pc:sldChg>
      <pc:sldChg chg="ord">
        <pc:chgData name="Marwan Boustany" userId="bf342726f9a17b40" providerId="LiveId" clId="{9604E33D-E136-4153-BF35-151FF6DCA335}" dt="2019-06-16T15:56:26.337" v="1"/>
        <pc:sldMkLst>
          <pc:docMk/>
          <pc:sldMk cId="3807435551" sldId="407"/>
        </pc:sldMkLst>
      </pc:sldChg>
      <pc:sldChg chg="modSp add ord">
        <pc:chgData name="Marwan Boustany" userId="bf342726f9a17b40" providerId="LiveId" clId="{9604E33D-E136-4153-BF35-151FF6DCA335}" dt="2019-06-16T17:30:04.472" v="1829"/>
        <pc:sldMkLst>
          <pc:docMk/>
          <pc:sldMk cId="159850194" sldId="410"/>
        </pc:sldMkLst>
        <pc:spChg chg="mod">
          <ac:chgData name="Marwan Boustany" userId="bf342726f9a17b40" providerId="LiveId" clId="{9604E33D-E136-4153-BF35-151FF6DCA335}" dt="2019-06-16T17:00:20.031" v="1073" actId="404"/>
          <ac:spMkLst>
            <pc:docMk/>
            <pc:sldMk cId="159850194" sldId="410"/>
            <ac:spMk id="3" creationId="{56D4021C-E994-42EE-B436-AF04AE4F535B}"/>
          </ac:spMkLst>
        </pc:spChg>
        <pc:spChg chg="mod">
          <ac:chgData name="Marwan Boustany" userId="bf342726f9a17b40" providerId="LiveId" clId="{9604E33D-E136-4153-BF35-151FF6DCA335}" dt="2019-06-16T16:59:01.134" v="1068" actId="1076"/>
          <ac:spMkLst>
            <pc:docMk/>
            <pc:sldMk cId="159850194" sldId="410"/>
            <ac:spMk id="5" creationId="{FD89B7CD-6863-4DCE-8E38-8D37BE094262}"/>
          </ac:spMkLst>
        </pc:spChg>
        <pc:spChg chg="mod">
          <ac:chgData name="Marwan Boustany" userId="bf342726f9a17b40" providerId="LiveId" clId="{9604E33D-E136-4153-BF35-151FF6DCA335}" dt="2019-06-16T16:49:54.537" v="1061" actId="1036"/>
          <ac:spMkLst>
            <pc:docMk/>
            <pc:sldMk cId="159850194" sldId="410"/>
            <ac:spMk id="8" creationId="{E78D1AC6-ED58-4509-B3E3-72ECE76185A2}"/>
          </ac:spMkLst>
        </pc:spChg>
        <pc:spChg chg="mod">
          <ac:chgData name="Marwan Boustany" userId="bf342726f9a17b40" providerId="LiveId" clId="{9604E33D-E136-4153-BF35-151FF6DCA335}" dt="2019-06-16T17:00:11.118" v="1072" actId="113"/>
          <ac:spMkLst>
            <pc:docMk/>
            <pc:sldMk cId="159850194" sldId="410"/>
            <ac:spMk id="11" creationId="{647E38B7-906E-4DB5-B2A8-CE15DA6C4E6F}"/>
          </ac:spMkLst>
        </pc:spChg>
        <pc:grpChg chg="mod">
          <ac:chgData name="Marwan Boustany" userId="bf342726f9a17b40" providerId="LiveId" clId="{9604E33D-E136-4153-BF35-151FF6DCA335}" dt="2019-06-16T16:58:57.517" v="1067" actId="1076"/>
          <ac:grpSpMkLst>
            <pc:docMk/>
            <pc:sldMk cId="159850194" sldId="410"/>
            <ac:grpSpMk id="7" creationId="{8F68BE6D-C525-4C4A-A5A8-EFC9B6DA6D9C}"/>
          </ac:grpSpMkLst>
        </pc:grpChg>
        <pc:grpChg chg="mod">
          <ac:chgData name="Marwan Boustany" userId="bf342726f9a17b40" providerId="LiveId" clId="{9604E33D-E136-4153-BF35-151FF6DCA335}" dt="2019-06-16T17:00:09.002" v="1071"/>
          <ac:grpSpMkLst>
            <pc:docMk/>
            <pc:sldMk cId="159850194" sldId="410"/>
            <ac:grpSpMk id="9" creationId="{699326BF-1CC8-4F85-921E-F7B88D237FED}"/>
          </ac:grpSpMkLst>
        </pc:grpChg>
        <pc:picChg chg="mod">
          <ac:chgData name="Marwan Boustany" userId="bf342726f9a17b40" providerId="LiveId" clId="{9604E33D-E136-4153-BF35-151FF6DCA335}" dt="2019-06-16T16:58:57.517" v="1067" actId="1076"/>
          <ac:picMkLst>
            <pc:docMk/>
            <pc:sldMk cId="159850194" sldId="410"/>
            <ac:picMk id="3074" creationId="{52D35182-AE5D-44B3-8271-4D0DD920586C}"/>
          </ac:picMkLst>
        </pc:picChg>
      </pc:sldChg>
      <pc:sldChg chg="ord">
        <pc:chgData name="Marwan Boustany" userId="bf342726f9a17b40" providerId="LiveId" clId="{9604E33D-E136-4153-BF35-151FF6DCA335}" dt="2019-06-16T15:56:26.337" v="1"/>
        <pc:sldMkLst>
          <pc:docMk/>
          <pc:sldMk cId="2537943081" sldId="412"/>
        </pc:sldMkLst>
      </pc:sldChg>
      <pc:sldChg chg="addSp modSp">
        <pc:chgData name="Marwan Boustany" userId="bf342726f9a17b40" providerId="LiveId" clId="{9604E33D-E136-4153-BF35-151FF6DCA335}" dt="2019-06-16T17:14:59.285" v="1601" actId="20577"/>
        <pc:sldMkLst>
          <pc:docMk/>
          <pc:sldMk cId="2723428306" sldId="416"/>
        </pc:sldMkLst>
        <pc:spChg chg="mod">
          <ac:chgData name="Marwan Boustany" userId="bf342726f9a17b40" providerId="LiveId" clId="{9604E33D-E136-4153-BF35-151FF6DCA335}" dt="2019-06-16T17:09:50.301" v="1244" actId="27636"/>
          <ac:spMkLst>
            <pc:docMk/>
            <pc:sldMk cId="2723428306" sldId="416"/>
            <ac:spMk id="3" creationId="{63B01455-2B6B-4D39-B0FF-9ED690287CDE}"/>
          </ac:spMkLst>
        </pc:spChg>
        <pc:spChg chg="mod">
          <ac:chgData name="Marwan Boustany" userId="bf342726f9a17b40" providerId="LiveId" clId="{9604E33D-E136-4153-BF35-151FF6DCA335}" dt="2019-06-16T17:09:35.150" v="1241" actId="1076"/>
          <ac:spMkLst>
            <pc:docMk/>
            <pc:sldMk cId="2723428306" sldId="416"/>
            <ac:spMk id="7" creationId="{C1EEDE66-0530-4281-B5D7-5A041D86E442}"/>
          </ac:spMkLst>
        </pc:spChg>
        <pc:spChg chg="add mod">
          <ac:chgData name="Marwan Boustany" userId="bf342726f9a17b40" providerId="LiveId" clId="{9604E33D-E136-4153-BF35-151FF6DCA335}" dt="2019-06-16T17:14:59.285" v="1601" actId="20577"/>
          <ac:spMkLst>
            <pc:docMk/>
            <pc:sldMk cId="2723428306" sldId="416"/>
            <ac:spMk id="8" creationId="{BE028D57-A67D-4EE4-A136-214435590904}"/>
          </ac:spMkLst>
        </pc:spChg>
        <pc:spChg chg="add mod">
          <ac:chgData name="Marwan Boustany" userId="bf342726f9a17b40" providerId="LiveId" clId="{9604E33D-E136-4153-BF35-151FF6DCA335}" dt="2019-06-16T17:14:15.845" v="1561" actId="208"/>
          <ac:spMkLst>
            <pc:docMk/>
            <pc:sldMk cId="2723428306" sldId="416"/>
            <ac:spMk id="9" creationId="{865B6C60-09CD-4611-BBEE-7FD4691D9FF6}"/>
          </ac:spMkLst>
        </pc:spChg>
        <pc:grpChg chg="mod">
          <ac:chgData name="Marwan Boustany" userId="bf342726f9a17b40" providerId="LiveId" clId="{9604E33D-E136-4153-BF35-151FF6DCA335}" dt="2019-06-16T17:09:27.005" v="1238" actId="1076"/>
          <ac:grpSpMkLst>
            <pc:docMk/>
            <pc:sldMk cId="2723428306" sldId="416"/>
            <ac:grpSpMk id="5" creationId="{78A1D93B-5021-48B9-A2D9-783BAAE0C0C2}"/>
          </ac:grpSpMkLst>
        </pc:grpChg>
      </pc:sldChg>
      <pc:sldChg chg="modSp">
        <pc:chgData name="Marwan Boustany" userId="bf342726f9a17b40" providerId="LiveId" clId="{9604E33D-E136-4153-BF35-151FF6DCA335}" dt="2019-06-16T16:29:30.984" v="930" actId="20577"/>
        <pc:sldMkLst>
          <pc:docMk/>
          <pc:sldMk cId="1879085707" sldId="418"/>
        </pc:sldMkLst>
        <pc:spChg chg="mod">
          <ac:chgData name="Marwan Boustany" userId="bf342726f9a17b40" providerId="LiveId" clId="{9604E33D-E136-4153-BF35-151FF6DCA335}" dt="2019-06-16T16:29:30.984" v="930" actId="20577"/>
          <ac:spMkLst>
            <pc:docMk/>
            <pc:sldMk cId="1879085707" sldId="418"/>
            <ac:spMk id="2" creationId="{A75486FC-1882-4387-8CE7-42604BFCF32E}"/>
          </ac:spMkLst>
        </pc:spChg>
        <pc:spChg chg="mod">
          <ac:chgData name="Marwan Boustany" userId="bf342726f9a17b40" providerId="LiveId" clId="{9604E33D-E136-4153-BF35-151FF6DCA335}" dt="2019-06-16T16:28:47.607" v="892" actId="20577"/>
          <ac:spMkLst>
            <pc:docMk/>
            <pc:sldMk cId="1879085707" sldId="418"/>
            <ac:spMk id="3" creationId="{9C958782-6704-48B4-AF1B-506014C49590}"/>
          </ac:spMkLst>
        </pc:spChg>
        <pc:spChg chg="mod">
          <ac:chgData name="Marwan Boustany" userId="bf342726f9a17b40" providerId="LiveId" clId="{9604E33D-E136-4153-BF35-151FF6DCA335}" dt="2019-06-16T16:28:58.836" v="895" actId="20577"/>
          <ac:spMkLst>
            <pc:docMk/>
            <pc:sldMk cId="1879085707" sldId="418"/>
            <ac:spMk id="7" creationId="{44969118-06F5-436F-A24C-771B57707812}"/>
          </ac:spMkLst>
        </pc:spChg>
      </pc:sldChg>
      <pc:sldChg chg="modSp">
        <pc:chgData name="Marwan Boustany" userId="bf342726f9a17b40" providerId="LiveId" clId="{9604E33D-E136-4153-BF35-151FF6DCA335}" dt="2019-06-16T16:34:02.645" v="1026" actId="1076"/>
        <pc:sldMkLst>
          <pc:docMk/>
          <pc:sldMk cId="1822873987" sldId="420"/>
        </pc:sldMkLst>
        <pc:spChg chg="mod">
          <ac:chgData name="Marwan Boustany" userId="bf342726f9a17b40" providerId="LiveId" clId="{9604E33D-E136-4153-BF35-151FF6DCA335}" dt="2019-06-16T16:34:02.645" v="1026" actId="1076"/>
          <ac:spMkLst>
            <pc:docMk/>
            <pc:sldMk cId="1822873987" sldId="420"/>
            <ac:spMk id="5" creationId="{10E1CBC7-33E8-4421-A775-0A3130734585}"/>
          </ac:spMkLst>
        </pc:spChg>
      </pc:sldChg>
      <pc:sldChg chg="addSp delSp modSp add">
        <pc:chgData name="Marwan Boustany" userId="bf342726f9a17b40" providerId="LiveId" clId="{9604E33D-E136-4153-BF35-151FF6DCA335}" dt="2019-06-16T15:59:38.637" v="16"/>
        <pc:sldMkLst>
          <pc:docMk/>
          <pc:sldMk cId="1987933929" sldId="426"/>
        </pc:sldMkLst>
        <pc:spChg chg="mod">
          <ac:chgData name="Marwan Boustany" userId="bf342726f9a17b40" providerId="LiveId" clId="{9604E33D-E136-4153-BF35-151FF6DCA335}" dt="2019-06-16T15:59:38.637" v="16"/>
          <ac:spMkLst>
            <pc:docMk/>
            <pc:sldMk cId="1987933929" sldId="426"/>
            <ac:spMk id="107523" creationId="{2CFEE865-25A4-436A-BCBB-3B6E09ED8F10}"/>
          </ac:spMkLst>
        </pc:spChg>
        <pc:grpChg chg="del">
          <ac:chgData name="Marwan Boustany" userId="bf342726f9a17b40" providerId="LiveId" clId="{9604E33D-E136-4153-BF35-151FF6DCA335}" dt="2019-06-16T15:59:26.280" v="14" actId="478"/>
          <ac:grpSpMkLst>
            <pc:docMk/>
            <pc:sldMk cId="1987933929" sldId="426"/>
            <ac:grpSpMk id="8" creationId="{D3901F0F-B65B-4B10-9CF9-0B463784301E}"/>
          </ac:grpSpMkLst>
        </pc:grpChg>
        <pc:grpChg chg="add">
          <ac:chgData name="Marwan Boustany" userId="bf342726f9a17b40" providerId="LiveId" clId="{9604E33D-E136-4153-BF35-151FF6DCA335}" dt="2019-06-16T15:59:26.502" v="15"/>
          <ac:grpSpMkLst>
            <pc:docMk/>
            <pc:sldMk cId="1987933929" sldId="426"/>
            <ac:grpSpMk id="11" creationId="{44C4FE68-FE03-48E8-A5AB-41F40785FD2F}"/>
          </ac:grpSpMkLst>
        </pc:grpChg>
      </pc:sldChg>
      <pc:sldChg chg="modSp ord">
        <pc:chgData name="Marwan Boustany" userId="bf342726f9a17b40" providerId="LiveId" clId="{9604E33D-E136-4153-BF35-151FF6DCA335}" dt="2019-06-16T17:02:10.245" v="1148" actId="14100"/>
        <pc:sldMkLst>
          <pc:docMk/>
          <pc:sldMk cId="1517980713" sldId="427"/>
        </pc:sldMkLst>
        <pc:spChg chg="mod">
          <ac:chgData name="Marwan Boustany" userId="bf342726f9a17b40" providerId="LiveId" clId="{9604E33D-E136-4153-BF35-151FF6DCA335}" dt="2019-06-16T16:11:23.239" v="209" actId="20577"/>
          <ac:spMkLst>
            <pc:docMk/>
            <pc:sldMk cId="1517980713" sldId="427"/>
            <ac:spMk id="2" creationId="{FED8E925-44E8-4598-8309-D82A3B269E2A}"/>
          </ac:spMkLst>
        </pc:spChg>
        <pc:spChg chg="mod">
          <ac:chgData name="Marwan Boustany" userId="bf342726f9a17b40" providerId="LiveId" clId="{9604E33D-E136-4153-BF35-151FF6DCA335}" dt="2019-06-16T17:02:10.245" v="1148" actId="14100"/>
          <ac:spMkLst>
            <pc:docMk/>
            <pc:sldMk cId="1517980713" sldId="427"/>
            <ac:spMk id="3" creationId="{0F837032-1DB5-4F27-AE08-4B40963579B7}"/>
          </ac:spMkLst>
        </pc:spChg>
      </pc:sldChg>
      <pc:sldChg chg="modSp add ord">
        <pc:chgData name="Marwan Boustany" userId="bf342726f9a17b40" providerId="LiveId" clId="{9604E33D-E136-4153-BF35-151FF6DCA335}" dt="2019-06-16T17:30:29.155" v="1830"/>
        <pc:sldMkLst>
          <pc:docMk/>
          <pc:sldMk cId="2989251752" sldId="428"/>
        </pc:sldMkLst>
        <pc:spChg chg="mod">
          <ac:chgData name="Marwan Boustany" userId="bf342726f9a17b40" providerId="LiveId" clId="{9604E33D-E136-4153-BF35-151FF6DCA335}" dt="2019-06-16T17:30:29.155" v="1830"/>
          <ac:spMkLst>
            <pc:docMk/>
            <pc:sldMk cId="2989251752" sldId="428"/>
            <ac:spMk id="8" creationId="{0ECEB8ED-1C3C-4313-B5B3-558C3EA3336B}"/>
          </ac:spMkLst>
        </pc:spChg>
      </pc:sldChg>
      <pc:sldChg chg="modSp ord">
        <pc:chgData name="Marwan Boustany" userId="bf342726f9a17b40" providerId="LiveId" clId="{9604E33D-E136-4153-BF35-151FF6DCA335}" dt="2019-06-16T17:02:45.843" v="1177" actId="313"/>
        <pc:sldMkLst>
          <pc:docMk/>
          <pc:sldMk cId="165195066" sldId="430"/>
        </pc:sldMkLst>
        <pc:spChg chg="mod">
          <ac:chgData name="Marwan Boustany" userId="bf342726f9a17b40" providerId="LiveId" clId="{9604E33D-E136-4153-BF35-151FF6DCA335}" dt="2019-06-16T17:02:45.843" v="1177" actId="313"/>
          <ac:spMkLst>
            <pc:docMk/>
            <pc:sldMk cId="165195066" sldId="430"/>
            <ac:spMk id="3" creationId="{36B51327-8B49-409A-918E-E3550310F7FE}"/>
          </ac:spMkLst>
        </pc:spChg>
      </pc:sldChg>
      <pc:sldChg chg="delSp ord">
        <pc:chgData name="Marwan Boustany" userId="bf342726f9a17b40" providerId="LiveId" clId="{9604E33D-E136-4153-BF35-151FF6DCA335}" dt="2019-06-16T17:06:12.800" v="1220" actId="478"/>
        <pc:sldMkLst>
          <pc:docMk/>
          <pc:sldMk cId="1698907042" sldId="431"/>
        </pc:sldMkLst>
        <pc:graphicFrameChg chg="del">
          <ac:chgData name="Marwan Boustany" userId="bf342726f9a17b40" providerId="LiveId" clId="{9604E33D-E136-4153-BF35-151FF6DCA335}" dt="2019-06-16T17:06:12.800" v="1220" actId="478"/>
          <ac:graphicFrameMkLst>
            <pc:docMk/>
            <pc:sldMk cId="1698907042" sldId="431"/>
            <ac:graphicFrameMk id="6" creationId="{30D029BD-215D-43EA-8503-038AB7BE05D2}"/>
          </ac:graphicFrameMkLst>
        </pc:graphicFrameChg>
      </pc:sldChg>
      <pc:sldChg chg="modSp ord">
        <pc:chgData name="Marwan Boustany" userId="bf342726f9a17b40" providerId="LiveId" clId="{9604E33D-E136-4153-BF35-151FF6DCA335}" dt="2019-06-16T17:03:59.414" v="1205" actId="14100"/>
        <pc:sldMkLst>
          <pc:docMk/>
          <pc:sldMk cId="3973520451" sldId="440"/>
        </pc:sldMkLst>
        <pc:spChg chg="mod">
          <ac:chgData name="Marwan Boustany" userId="bf342726f9a17b40" providerId="LiveId" clId="{9604E33D-E136-4153-BF35-151FF6DCA335}" dt="2019-06-16T17:03:48.627" v="1202" actId="20577"/>
          <ac:spMkLst>
            <pc:docMk/>
            <pc:sldMk cId="3973520451" sldId="440"/>
            <ac:spMk id="3" creationId="{9D80122F-C854-4CF4-8BCC-EDD689D52655}"/>
          </ac:spMkLst>
        </pc:spChg>
        <pc:spChg chg="mod">
          <ac:chgData name="Marwan Boustany" userId="bf342726f9a17b40" providerId="LiveId" clId="{9604E33D-E136-4153-BF35-151FF6DCA335}" dt="2019-06-16T17:03:59.414" v="1205" actId="14100"/>
          <ac:spMkLst>
            <pc:docMk/>
            <pc:sldMk cId="3973520451" sldId="440"/>
            <ac:spMk id="9" creationId="{12B1646A-3242-4622-ACE7-1B2EFF20B4F7}"/>
          </ac:spMkLst>
        </pc:spChg>
      </pc:sldChg>
      <pc:sldChg chg="ord">
        <pc:chgData name="Marwan Boustany" userId="bf342726f9a17b40" providerId="LiveId" clId="{9604E33D-E136-4153-BF35-151FF6DCA335}" dt="2019-06-16T15:56:26.337" v="1"/>
        <pc:sldMkLst>
          <pc:docMk/>
          <pc:sldMk cId="233318718" sldId="441"/>
        </pc:sldMkLst>
      </pc:sldChg>
      <pc:sldChg chg="ord">
        <pc:chgData name="Marwan Boustany" userId="bf342726f9a17b40" providerId="LiveId" clId="{9604E33D-E136-4153-BF35-151FF6DCA335}" dt="2019-06-16T15:56:26.337" v="1"/>
        <pc:sldMkLst>
          <pc:docMk/>
          <pc:sldMk cId="3311153561" sldId="442"/>
        </pc:sldMkLst>
      </pc:sldChg>
      <pc:sldChg chg="ord">
        <pc:chgData name="Marwan Boustany" userId="bf342726f9a17b40" providerId="LiveId" clId="{9604E33D-E136-4153-BF35-151FF6DCA335}" dt="2019-06-16T15:56:26.337" v="1"/>
        <pc:sldMkLst>
          <pc:docMk/>
          <pc:sldMk cId="1814166216" sldId="443"/>
        </pc:sldMkLst>
      </pc:sldChg>
      <pc:sldChg chg="ord modNotesTx">
        <pc:chgData name="Marwan Boustany" userId="bf342726f9a17b40" providerId="LiveId" clId="{9604E33D-E136-4153-BF35-151FF6DCA335}" dt="2019-06-16T17:03:06.521" v="1178" actId="6549"/>
        <pc:sldMkLst>
          <pc:docMk/>
          <pc:sldMk cId="1741036690" sldId="444"/>
        </pc:sldMkLst>
      </pc:sldChg>
      <pc:sldChg chg="modSp ord">
        <pc:chgData name="Marwan Boustany" userId="bf342726f9a17b40" providerId="LiveId" clId="{9604E33D-E136-4153-BF35-151FF6DCA335}" dt="2019-06-16T17:05:18.833" v="1219" actId="403"/>
        <pc:sldMkLst>
          <pc:docMk/>
          <pc:sldMk cId="3270883717" sldId="445"/>
        </pc:sldMkLst>
        <pc:spChg chg="mod">
          <ac:chgData name="Marwan Boustany" userId="bf342726f9a17b40" providerId="LiveId" clId="{9604E33D-E136-4153-BF35-151FF6DCA335}" dt="2019-06-16T17:05:18.833" v="1219" actId="403"/>
          <ac:spMkLst>
            <pc:docMk/>
            <pc:sldMk cId="3270883717" sldId="445"/>
            <ac:spMk id="3" creationId="{62F34C90-93E9-4C95-B8E5-5224745D6A6A}"/>
          </ac:spMkLst>
        </pc:spChg>
        <pc:spChg chg="mod">
          <ac:chgData name="Marwan Boustany" userId="bf342726f9a17b40" providerId="LiveId" clId="{9604E33D-E136-4153-BF35-151FF6DCA335}" dt="2019-06-16T17:05:11.502" v="1218" actId="1076"/>
          <ac:spMkLst>
            <pc:docMk/>
            <pc:sldMk cId="3270883717" sldId="445"/>
            <ac:spMk id="7" creationId="{D1948723-5FE8-440C-A1F5-44A3328F3042}"/>
          </ac:spMkLst>
        </pc:spChg>
      </pc:sldChg>
      <pc:sldChg chg="add">
        <pc:chgData name="Marwan Boustany" userId="bf342726f9a17b40" providerId="LiveId" clId="{9604E33D-E136-4153-BF35-151FF6DCA335}" dt="2019-06-16T16:07:53.664" v="130"/>
        <pc:sldMkLst>
          <pc:docMk/>
          <pc:sldMk cId="77775737" sldId="446"/>
        </pc:sldMkLst>
      </pc:sldChg>
      <pc:sldChg chg="ord">
        <pc:chgData name="Marwan Boustany" userId="bf342726f9a17b40" providerId="LiveId" clId="{9604E33D-E136-4153-BF35-151FF6DCA335}" dt="2019-06-16T15:56:26.337" v="1"/>
        <pc:sldMkLst>
          <pc:docMk/>
          <pc:sldMk cId="1437892096" sldId="447"/>
        </pc:sldMkLst>
      </pc:sldChg>
      <pc:sldChg chg="modSp ord">
        <pc:chgData name="Marwan Boustany" userId="bf342726f9a17b40" providerId="LiveId" clId="{9604E33D-E136-4153-BF35-151FF6DCA335}" dt="2019-06-16T16:07:00.257" v="123" actId="20577"/>
        <pc:sldMkLst>
          <pc:docMk/>
          <pc:sldMk cId="2523474503" sldId="451"/>
        </pc:sldMkLst>
        <pc:spChg chg="mod">
          <ac:chgData name="Marwan Boustany" userId="bf342726f9a17b40" providerId="LiveId" clId="{9604E33D-E136-4153-BF35-151FF6DCA335}" dt="2019-06-16T16:07:00.257" v="123" actId="20577"/>
          <ac:spMkLst>
            <pc:docMk/>
            <pc:sldMk cId="2523474503" sldId="451"/>
            <ac:spMk id="3" creationId="{46DFCD6C-EFFC-40BC-8CF3-B7E6C3EACA27}"/>
          </ac:spMkLst>
        </pc:spChg>
      </pc:sldChg>
      <pc:sldChg chg="ord">
        <pc:chgData name="Marwan Boustany" userId="bf342726f9a17b40" providerId="LiveId" clId="{9604E33D-E136-4153-BF35-151FF6DCA335}" dt="2019-06-16T15:56:26.337" v="1"/>
        <pc:sldMkLst>
          <pc:docMk/>
          <pc:sldMk cId="3574234649" sldId="452"/>
        </pc:sldMkLst>
      </pc:sldChg>
      <pc:sldChg chg="modSp">
        <pc:chgData name="Marwan Boustany" userId="bf342726f9a17b40" providerId="LiveId" clId="{9604E33D-E136-4153-BF35-151FF6DCA335}" dt="2019-06-16T17:07:25.422" v="1226" actId="20577"/>
        <pc:sldMkLst>
          <pc:docMk/>
          <pc:sldMk cId="2716686849" sldId="453"/>
        </pc:sldMkLst>
        <pc:spChg chg="mod">
          <ac:chgData name="Marwan Boustany" userId="bf342726f9a17b40" providerId="LiveId" clId="{9604E33D-E136-4153-BF35-151FF6DCA335}" dt="2019-06-16T17:07:25.422" v="1226" actId="20577"/>
          <ac:spMkLst>
            <pc:docMk/>
            <pc:sldMk cId="2716686849" sldId="453"/>
            <ac:spMk id="3" creationId="{0FE6C706-A537-46E5-BE17-5579D5541FD2}"/>
          </ac:spMkLst>
        </pc:spChg>
      </pc:sldChg>
      <pc:sldChg chg="addSp delSp modSp delAnim modAnim">
        <pc:chgData name="Marwan Boustany" userId="bf342726f9a17b40" providerId="LiveId" clId="{9604E33D-E136-4153-BF35-151FF6DCA335}" dt="2019-06-16T17:39:09.970" v="1879" actId="478"/>
        <pc:sldMkLst>
          <pc:docMk/>
          <pc:sldMk cId="3357544465" sldId="458"/>
        </pc:sldMkLst>
        <pc:spChg chg="del mod">
          <ac:chgData name="Marwan Boustany" userId="bf342726f9a17b40" providerId="LiveId" clId="{9604E33D-E136-4153-BF35-151FF6DCA335}" dt="2019-06-16T17:36:23.517" v="1841" actId="478"/>
          <ac:spMkLst>
            <pc:docMk/>
            <pc:sldMk cId="3357544465" sldId="458"/>
            <ac:spMk id="3" creationId="{D9A68DCA-67A1-4A5E-9000-D79CA7ACC3A2}"/>
          </ac:spMkLst>
        </pc:spChg>
        <pc:spChg chg="del">
          <ac:chgData name="Marwan Boustany" userId="bf342726f9a17b40" providerId="LiveId" clId="{9604E33D-E136-4153-BF35-151FF6DCA335}" dt="2019-06-16T17:36:24.486" v="1842" actId="478"/>
          <ac:spMkLst>
            <pc:docMk/>
            <pc:sldMk cId="3357544465" sldId="458"/>
            <ac:spMk id="9" creationId="{596617F9-C523-4CCA-A2BF-C7E1E0020219}"/>
          </ac:spMkLst>
        </pc:spChg>
        <pc:spChg chg="add del mod">
          <ac:chgData name="Marwan Boustany" userId="bf342726f9a17b40" providerId="LiveId" clId="{9604E33D-E136-4153-BF35-151FF6DCA335}" dt="2019-06-16T17:39:09.970" v="1879" actId="478"/>
          <ac:spMkLst>
            <pc:docMk/>
            <pc:sldMk cId="3357544465" sldId="458"/>
            <ac:spMk id="10" creationId="{FD66F43F-C53B-405E-AEDC-F7F2E7C27211}"/>
          </ac:spMkLst>
        </pc:spChg>
        <pc:spChg chg="mod">
          <ac:chgData name="Marwan Boustany" userId="bf342726f9a17b40" providerId="LiveId" clId="{9604E33D-E136-4153-BF35-151FF6DCA335}" dt="2019-06-16T17:37:15.222" v="1865" actId="1076"/>
          <ac:spMkLst>
            <pc:docMk/>
            <pc:sldMk cId="3357544465" sldId="458"/>
            <ac:spMk id="31" creationId="{E9B49C0B-0A85-4BB9-B5B2-4CE0FB8DA3F8}"/>
          </ac:spMkLst>
        </pc:spChg>
        <pc:spChg chg="mod">
          <ac:chgData name="Marwan Boustany" userId="bf342726f9a17b40" providerId="LiveId" clId="{9604E33D-E136-4153-BF35-151FF6DCA335}" dt="2019-06-16T17:37:26.206" v="1868" actId="1076"/>
          <ac:spMkLst>
            <pc:docMk/>
            <pc:sldMk cId="3357544465" sldId="458"/>
            <ac:spMk id="32" creationId="{301F9ABA-400B-44EB-BF34-3470C7E5C385}"/>
          </ac:spMkLst>
        </pc:spChg>
        <pc:spChg chg="add mod">
          <ac:chgData name="Marwan Boustany" userId="bf342726f9a17b40" providerId="LiveId" clId="{9604E33D-E136-4153-BF35-151FF6DCA335}" dt="2019-06-16T17:38:38.047" v="1878" actId="20577"/>
          <ac:spMkLst>
            <pc:docMk/>
            <pc:sldMk cId="3357544465" sldId="458"/>
            <ac:spMk id="35" creationId="{093A3860-25D9-4B26-BB73-CDC8C827A007}"/>
          </ac:spMkLst>
        </pc:spChg>
        <pc:spChg chg="del">
          <ac:chgData name="Marwan Boustany" userId="bf342726f9a17b40" providerId="LiveId" clId="{9604E33D-E136-4153-BF35-151FF6DCA335}" dt="2019-06-16T17:36:26.534" v="1843" actId="478"/>
          <ac:spMkLst>
            <pc:docMk/>
            <pc:sldMk cId="3357544465" sldId="458"/>
            <ac:spMk id="36" creationId="{2AA41B5E-6FE9-4E5C-9247-9E1D99E2AE76}"/>
          </ac:spMkLst>
        </pc:spChg>
        <pc:spChg chg="add mod">
          <ac:chgData name="Marwan Boustany" userId="bf342726f9a17b40" providerId="LiveId" clId="{9604E33D-E136-4153-BF35-151FF6DCA335}" dt="2019-06-16T17:37:17.350" v="1866" actId="1076"/>
          <ac:spMkLst>
            <pc:docMk/>
            <pc:sldMk cId="3357544465" sldId="458"/>
            <ac:spMk id="37" creationId="{46930FD0-EA49-4DA1-B98D-65C43A70F80E}"/>
          </ac:spMkLst>
        </pc:spChg>
      </pc:sldChg>
      <pc:sldChg chg="add">
        <pc:chgData name="Marwan Boustany" userId="bf342726f9a17b40" providerId="LiveId" clId="{9604E33D-E136-4153-BF35-151FF6DCA335}" dt="2019-06-16T16:07:53.664" v="130"/>
        <pc:sldMkLst>
          <pc:docMk/>
          <pc:sldMk cId="2293971719" sldId="461"/>
        </pc:sldMkLst>
      </pc:sldChg>
      <pc:sldChg chg="add">
        <pc:chgData name="Marwan Boustany" userId="bf342726f9a17b40" providerId="LiveId" clId="{9604E33D-E136-4153-BF35-151FF6DCA335}" dt="2019-06-16T16:07:53.664" v="130"/>
        <pc:sldMkLst>
          <pc:docMk/>
          <pc:sldMk cId="1239330891" sldId="464"/>
        </pc:sldMkLst>
      </pc:sldChg>
      <pc:sldChg chg="add">
        <pc:chgData name="Marwan Boustany" userId="bf342726f9a17b40" providerId="LiveId" clId="{9604E33D-E136-4153-BF35-151FF6DCA335}" dt="2019-06-16T16:07:09.871" v="125"/>
        <pc:sldMkLst>
          <pc:docMk/>
          <pc:sldMk cId="2377414786" sldId="467"/>
        </pc:sldMkLst>
      </pc:sldChg>
      <pc:sldChg chg="modSp">
        <pc:chgData name="Marwan Boustany" userId="bf342726f9a17b40" providerId="LiveId" clId="{9604E33D-E136-4153-BF35-151FF6DCA335}" dt="2019-06-16T16:29:43.989" v="931" actId="1076"/>
        <pc:sldMkLst>
          <pc:docMk/>
          <pc:sldMk cId="449861371" sldId="468"/>
        </pc:sldMkLst>
        <pc:spChg chg="mod">
          <ac:chgData name="Marwan Boustany" userId="bf342726f9a17b40" providerId="LiveId" clId="{9604E33D-E136-4153-BF35-151FF6DCA335}" dt="2019-06-16T16:11:46.853" v="232" actId="20577"/>
          <ac:spMkLst>
            <pc:docMk/>
            <pc:sldMk cId="449861371" sldId="468"/>
            <ac:spMk id="2" creationId="{FED8E925-44E8-4598-8309-D82A3B269E2A}"/>
          </ac:spMkLst>
        </pc:spChg>
        <pc:spChg chg="mod">
          <ac:chgData name="Marwan Boustany" userId="bf342726f9a17b40" providerId="LiveId" clId="{9604E33D-E136-4153-BF35-151FF6DCA335}" dt="2019-06-16T16:29:43.989" v="931" actId="1076"/>
          <ac:spMkLst>
            <pc:docMk/>
            <pc:sldMk cId="449861371" sldId="468"/>
            <ac:spMk id="3" creationId="{0F837032-1DB5-4F27-AE08-4B40963579B7}"/>
          </ac:spMkLst>
        </pc:spChg>
      </pc:sldChg>
      <pc:sldChg chg="addSp delSp modSp add">
        <pc:chgData name="Marwan Boustany" userId="bf342726f9a17b40" providerId="LiveId" clId="{9604E33D-E136-4153-BF35-151FF6DCA335}" dt="2019-06-16T17:40:59.118" v="1991" actId="20577"/>
        <pc:sldMkLst>
          <pc:docMk/>
          <pc:sldMk cId="1729589600" sldId="469"/>
        </pc:sldMkLst>
        <pc:spChg chg="mod">
          <ac:chgData name="Marwan Boustany" userId="bf342726f9a17b40" providerId="LiveId" clId="{9604E33D-E136-4153-BF35-151FF6DCA335}" dt="2019-06-16T17:39:47.886" v="1901" actId="1038"/>
          <ac:spMkLst>
            <pc:docMk/>
            <pc:sldMk cId="1729589600" sldId="469"/>
            <ac:spMk id="5" creationId="{D26CF841-4486-4DBC-9507-FCA73B849820}"/>
          </ac:spMkLst>
        </pc:spChg>
        <pc:spChg chg="mod">
          <ac:chgData name="Marwan Boustany" userId="bf342726f9a17b40" providerId="LiveId" clId="{9604E33D-E136-4153-BF35-151FF6DCA335}" dt="2019-06-16T17:39:47.886" v="1901" actId="1038"/>
          <ac:spMkLst>
            <pc:docMk/>
            <pc:sldMk cId="1729589600" sldId="469"/>
            <ac:spMk id="6" creationId="{1D6E0953-3B03-4B16-B75B-12DBE00C525C}"/>
          </ac:spMkLst>
        </pc:spChg>
        <pc:spChg chg="mod">
          <ac:chgData name="Marwan Boustany" userId="bf342726f9a17b40" providerId="LiveId" clId="{9604E33D-E136-4153-BF35-151FF6DCA335}" dt="2019-06-16T17:39:47.886" v="1901" actId="1038"/>
          <ac:spMkLst>
            <pc:docMk/>
            <pc:sldMk cId="1729589600" sldId="469"/>
            <ac:spMk id="7" creationId="{1FB5FB36-7792-4268-8F66-1B93FB107AD2}"/>
          </ac:spMkLst>
        </pc:spChg>
        <pc:spChg chg="mod">
          <ac:chgData name="Marwan Boustany" userId="bf342726f9a17b40" providerId="LiveId" clId="{9604E33D-E136-4153-BF35-151FF6DCA335}" dt="2019-06-16T17:39:47.886" v="1901" actId="1038"/>
          <ac:spMkLst>
            <pc:docMk/>
            <pc:sldMk cId="1729589600" sldId="469"/>
            <ac:spMk id="8" creationId="{4040ABFC-0E54-4707-9E44-FEC18A9DDBD8}"/>
          </ac:spMkLst>
        </pc:spChg>
        <pc:spChg chg="mod">
          <ac:chgData name="Marwan Boustany" userId="bf342726f9a17b40" providerId="LiveId" clId="{9604E33D-E136-4153-BF35-151FF6DCA335}" dt="2019-06-16T17:39:47.886" v="1901" actId="1038"/>
          <ac:spMkLst>
            <pc:docMk/>
            <pc:sldMk cId="1729589600" sldId="469"/>
            <ac:spMk id="22" creationId="{5F473018-8234-454A-91BE-2C6765AAF14E}"/>
          </ac:spMkLst>
        </pc:spChg>
        <pc:spChg chg="mod">
          <ac:chgData name="Marwan Boustany" userId="bf342726f9a17b40" providerId="LiveId" clId="{9604E33D-E136-4153-BF35-151FF6DCA335}" dt="2019-06-16T17:40:03.450" v="1914" actId="20577"/>
          <ac:spMkLst>
            <pc:docMk/>
            <pc:sldMk cId="1729589600" sldId="469"/>
            <ac:spMk id="28" creationId="{4DF0E484-C39B-4F6E-9FA9-5D32207A624C}"/>
          </ac:spMkLst>
        </pc:spChg>
        <pc:spChg chg="mod">
          <ac:chgData name="Marwan Boustany" userId="bf342726f9a17b40" providerId="LiveId" clId="{9604E33D-E136-4153-BF35-151FF6DCA335}" dt="2019-06-16T17:39:47.886" v="1901" actId="1038"/>
          <ac:spMkLst>
            <pc:docMk/>
            <pc:sldMk cId="1729589600" sldId="469"/>
            <ac:spMk id="29" creationId="{6446C89D-4864-49E7-A6FD-002572F5F35F}"/>
          </ac:spMkLst>
        </pc:spChg>
        <pc:spChg chg="mod">
          <ac:chgData name="Marwan Boustany" userId="bf342726f9a17b40" providerId="LiveId" clId="{9604E33D-E136-4153-BF35-151FF6DCA335}" dt="2019-06-16T17:39:47.886" v="1901" actId="1038"/>
          <ac:spMkLst>
            <pc:docMk/>
            <pc:sldMk cId="1729589600" sldId="469"/>
            <ac:spMk id="30" creationId="{19C3580E-ED83-4FD8-A84D-7311C5EF2BDC}"/>
          </ac:spMkLst>
        </pc:spChg>
        <pc:spChg chg="mod">
          <ac:chgData name="Marwan Boustany" userId="bf342726f9a17b40" providerId="LiveId" clId="{9604E33D-E136-4153-BF35-151FF6DCA335}" dt="2019-06-16T17:40:24.696" v="1928" actId="120"/>
          <ac:spMkLst>
            <pc:docMk/>
            <pc:sldMk cId="1729589600" sldId="469"/>
            <ac:spMk id="31" creationId="{E9B49C0B-0A85-4BB9-B5B2-4CE0FB8DA3F8}"/>
          </ac:spMkLst>
        </pc:spChg>
        <pc:spChg chg="mod">
          <ac:chgData name="Marwan Boustany" userId="bf342726f9a17b40" providerId="LiveId" clId="{9604E33D-E136-4153-BF35-151FF6DCA335}" dt="2019-06-16T17:40:50.339" v="1973" actId="20577"/>
          <ac:spMkLst>
            <pc:docMk/>
            <pc:sldMk cId="1729589600" sldId="469"/>
            <ac:spMk id="32" creationId="{301F9ABA-400B-44EB-BF34-3470C7E5C385}"/>
          </ac:spMkLst>
        </pc:spChg>
        <pc:spChg chg="mod">
          <ac:chgData name="Marwan Boustany" userId="bf342726f9a17b40" providerId="LiveId" clId="{9604E33D-E136-4153-BF35-151FF6DCA335}" dt="2019-06-16T17:39:47.886" v="1901" actId="1038"/>
          <ac:spMkLst>
            <pc:docMk/>
            <pc:sldMk cId="1729589600" sldId="469"/>
            <ac:spMk id="33" creationId="{086BED32-FC6D-4517-A7D9-04D0ED2D2B17}"/>
          </ac:spMkLst>
        </pc:spChg>
        <pc:spChg chg="mod">
          <ac:chgData name="Marwan Boustany" userId="bf342726f9a17b40" providerId="LiveId" clId="{9604E33D-E136-4153-BF35-151FF6DCA335}" dt="2019-06-16T17:39:47.886" v="1901" actId="1038"/>
          <ac:spMkLst>
            <pc:docMk/>
            <pc:sldMk cId="1729589600" sldId="469"/>
            <ac:spMk id="34" creationId="{04FC22E3-354D-4E9F-B7D8-6E4A94261A11}"/>
          </ac:spMkLst>
        </pc:spChg>
        <pc:spChg chg="mod">
          <ac:chgData name="Marwan Boustany" userId="bf342726f9a17b40" providerId="LiveId" clId="{9604E33D-E136-4153-BF35-151FF6DCA335}" dt="2019-06-16T17:40:59.118" v="1991" actId="20577"/>
          <ac:spMkLst>
            <pc:docMk/>
            <pc:sldMk cId="1729589600" sldId="469"/>
            <ac:spMk id="35" creationId="{093A3860-25D9-4B26-BB73-CDC8C827A007}"/>
          </ac:spMkLst>
        </pc:spChg>
        <pc:spChg chg="mod">
          <ac:chgData name="Marwan Boustany" userId="bf342726f9a17b40" providerId="LiveId" clId="{9604E33D-E136-4153-BF35-151FF6DCA335}" dt="2019-06-16T17:40:40.690" v="1955" actId="20577"/>
          <ac:spMkLst>
            <pc:docMk/>
            <pc:sldMk cId="1729589600" sldId="469"/>
            <ac:spMk id="37" creationId="{46930FD0-EA49-4DA1-B98D-65C43A70F80E}"/>
          </ac:spMkLst>
        </pc:spChg>
        <pc:spChg chg="mod">
          <ac:chgData name="Marwan Boustany" userId="bf342726f9a17b40" providerId="LiveId" clId="{9604E33D-E136-4153-BF35-151FF6DCA335}" dt="2019-06-16T17:39:47.886" v="1901" actId="1038"/>
          <ac:spMkLst>
            <pc:docMk/>
            <pc:sldMk cId="1729589600" sldId="469"/>
            <ac:spMk id="38" creationId="{537AC1F7-87A8-4B84-9AC7-F7E88C59161C}"/>
          </ac:spMkLst>
        </pc:spChg>
        <pc:spChg chg="mod">
          <ac:chgData name="Marwan Boustany" userId="bf342726f9a17b40" providerId="LiveId" clId="{9604E33D-E136-4153-BF35-151FF6DCA335}" dt="2019-06-16T17:39:47.886" v="1901" actId="1038"/>
          <ac:spMkLst>
            <pc:docMk/>
            <pc:sldMk cId="1729589600" sldId="469"/>
            <ac:spMk id="68" creationId="{176813FE-2F4E-4476-8AFE-7F6AA2DDE3DC}"/>
          </ac:spMkLst>
        </pc:spChg>
        <pc:spChg chg="mod">
          <ac:chgData name="Marwan Boustany" userId="bf342726f9a17b40" providerId="LiveId" clId="{9604E33D-E136-4153-BF35-151FF6DCA335}" dt="2019-06-16T17:39:47.886" v="1901" actId="1038"/>
          <ac:spMkLst>
            <pc:docMk/>
            <pc:sldMk cId="1729589600" sldId="469"/>
            <ac:spMk id="78" creationId="{DB087C33-3B90-4FF3-B3EE-45437566E39E}"/>
          </ac:spMkLst>
        </pc:spChg>
        <pc:spChg chg="mod">
          <ac:chgData name="Marwan Boustany" userId="bf342726f9a17b40" providerId="LiveId" clId="{9604E33D-E136-4153-BF35-151FF6DCA335}" dt="2019-06-16T17:39:47.886" v="1901" actId="1038"/>
          <ac:spMkLst>
            <pc:docMk/>
            <pc:sldMk cId="1729589600" sldId="469"/>
            <ac:spMk id="95" creationId="{283E60D1-28BB-4EAB-9801-855CC93C337E}"/>
          </ac:spMkLst>
        </pc:spChg>
        <pc:grpChg chg="del">
          <ac:chgData name="Marwan Boustany" userId="bf342726f9a17b40" providerId="LiveId" clId="{9604E33D-E136-4153-BF35-151FF6DCA335}" dt="2019-06-16T17:39:34.276" v="1882" actId="478"/>
          <ac:grpSpMkLst>
            <pc:docMk/>
            <pc:sldMk cId="1729589600" sldId="469"/>
            <ac:grpSpMk id="2" creationId="{AE007676-0E43-4E72-8E2E-0486DF547272}"/>
          </ac:grpSpMkLst>
        </pc:grpChg>
        <pc:grpChg chg="add">
          <ac:chgData name="Marwan Boustany" userId="bf342726f9a17b40" providerId="LiveId" clId="{9604E33D-E136-4153-BF35-151FF6DCA335}" dt="2019-06-16T17:39:35.912" v="1883"/>
          <ac:grpSpMkLst>
            <pc:docMk/>
            <pc:sldMk cId="1729589600" sldId="469"/>
            <ac:grpSpMk id="36" creationId="{AF4BB250-1828-4911-8E72-9090BE3C6F9C}"/>
          </ac:grpSpMkLst>
        </pc:grpChg>
        <pc:cxnChg chg="mod">
          <ac:chgData name="Marwan Boustany" userId="bf342726f9a17b40" providerId="LiveId" clId="{9604E33D-E136-4153-BF35-151FF6DCA335}" dt="2019-06-16T17:39:47.886" v="1901" actId="1038"/>
          <ac:cxnSpMkLst>
            <pc:docMk/>
            <pc:sldMk cId="1729589600" sldId="469"/>
            <ac:cxnSpMk id="15" creationId="{15C97426-99C9-4C94-91D7-4D56ED489120}"/>
          </ac:cxnSpMkLst>
        </pc:cxnChg>
        <pc:cxnChg chg="mod">
          <ac:chgData name="Marwan Boustany" userId="bf342726f9a17b40" providerId="LiveId" clId="{9604E33D-E136-4153-BF35-151FF6DCA335}" dt="2019-06-16T17:39:47.886" v="1901" actId="1038"/>
          <ac:cxnSpMkLst>
            <pc:docMk/>
            <pc:sldMk cId="1729589600" sldId="469"/>
            <ac:cxnSpMk id="17" creationId="{0774DF54-5E79-479F-AE8E-9FA71218E25B}"/>
          </ac:cxnSpMkLst>
        </pc:cxnChg>
        <pc:cxnChg chg="mod">
          <ac:chgData name="Marwan Boustany" userId="bf342726f9a17b40" providerId="LiveId" clId="{9604E33D-E136-4153-BF35-151FF6DCA335}" dt="2019-06-16T17:39:47.886" v="1901" actId="1038"/>
          <ac:cxnSpMkLst>
            <pc:docMk/>
            <pc:sldMk cId="1729589600" sldId="469"/>
            <ac:cxnSpMk id="20" creationId="{2CFA9ADF-2B83-4AC7-A384-B49217D978F8}"/>
          </ac:cxnSpMkLst>
        </pc:cxnChg>
        <pc:cxnChg chg="mod">
          <ac:chgData name="Marwan Boustany" userId="bf342726f9a17b40" providerId="LiveId" clId="{9604E33D-E136-4153-BF35-151FF6DCA335}" dt="2019-06-16T17:39:47.886" v="1901" actId="1038"/>
          <ac:cxnSpMkLst>
            <pc:docMk/>
            <pc:sldMk cId="1729589600" sldId="469"/>
            <ac:cxnSpMk id="72" creationId="{73014E9F-970F-44A2-B1CB-6A92D1921F0F}"/>
          </ac:cxnSpMkLst>
        </pc:cxnChg>
        <pc:cxnChg chg="mod">
          <ac:chgData name="Marwan Boustany" userId="bf342726f9a17b40" providerId="LiveId" clId="{9604E33D-E136-4153-BF35-151FF6DCA335}" dt="2019-06-16T17:39:47.886" v="1901" actId="1038"/>
          <ac:cxnSpMkLst>
            <pc:docMk/>
            <pc:sldMk cId="1729589600" sldId="469"/>
            <ac:cxnSpMk id="88" creationId="{B26F20C6-5FC9-45FB-9C15-F583E5A07FE7}"/>
          </ac:cxnSpMkLst>
        </pc:cxnChg>
        <pc:cxnChg chg="mod">
          <ac:chgData name="Marwan Boustany" userId="bf342726f9a17b40" providerId="LiveId" clId="{9604E33D-E136-4153-BF35-151FF6DCA335}" dt="2019-06-16T17:39:47.886" v="1901" actId="1038"/>
          <ac:cxnSpMkLst>
            <pc:docMk/>
            <pc:sldMk cId="1729589600" sldId="469"/>
            <ac:cxnSpMk id="92" creationId="{16DBEA96-64A8-42FE-960D-79E6E78DDD1B}"/>
          </ac:cxnSpMkLst>
        </pc:cxnChg>
        <pc:cxnChg chg="mod">
          <ac:chgData name="Marwan Boustany" userId="bf342726f9a17b40" providerId="LiveId" clId="{9604E33D-E136-4153-BF35-151FF6DCA335}" dt="2019-06-16T17:39:47.886" v="1901" actId="1038"/>
          <ac:cxnSpMkLst>
            <pc:docMk/>
            <pc:sldMk cId="1729589600" sldId="469"/>
            <ac:cxnSpMk id="115" creationId="{7CD8149A-E0B5-4775-97D6-24A89D29E15B}"/>
          </ac:cxnSpMkLst>
        </pc:cxnChg>
      </pc:sldChg>
    </pc:docChg>
  </pc:docChgLst>
  <pc:docChgLst>
    <pc:chgData name="Marwan Boustany" userId="bf342726f9a17b40" providerId="LiveId" clId="{BF2897FF-566C-4BB9-B0FD-C79350051DB1}"/>
    <pc:docChg chg="undo custSel addSld delSld modSld addSection delSection modSection">
      <pc:chgData name="Marwan Boustany" userId="bf342726f9a17b40" providerId="LiveId" clId="{BF2897FF-566C-4BB9-B0FD-C79350051DB1}" dt="2019-06-18T20:46:24.053" v="212" actId="1076"/>
      <pc:docMkLst>
        <pc:docMk/>
      </pc:docMkLst>
      <pc:sldChg chg="modSp add del">
        <pc:chgData name="Marwan Boustany" userId="bf342726f9a17b40" providerId="LiveId" clId="{BF2897FF-566C-4BB9-B0FD-C79350051DB1}" dt="2019-06-17T19:39:17.404" v="89" actId="2696"/>
        <pc:sldMkLst>
          <pc:docMk/>
          <pc:sldMk cId="2162017356" sldId="393"/>
        </pc:sldMkLst>
        <pc:picChg chg="mod">
          <ac:chgData name="Marwan Boustany" userId="bf342726f9a17b40" providerId="LiveId" clId="{BF2897FF-566C-4BB9-B0FD-C79350051DB1}" dt="2019-06-17T19:38:22.913" v="62" actId="1037"/>
          <ac:picMkLst>
            <pc:docMk/>
            <pc:sldMk cId="2162017356" sldId="393"/>
            <ac:picMk id="13" creationId="{4347E9AF-CB4A-4209-A1FE-5BBD115679D3}"/>
          </ac:picMkLst>
        </pc:picChg>
        <pc:picChg chg="mod">
          <ac:chgData name="Marwan Boustany" userId="bf342726f9a17b40" providerId="LiveId" clId="{BF2897FF-566C-4BB9-B0FD-C79350051DB1}" dt="2019-06-17T19:38:25.258" v="64" actId="1037"/>
          <ac:picMkLst>
            <pc:docMk/>
            <pc:sldMk cId="2162017356" sldId="393"/>
            <ac:picMk id="15" creationId="{26DF720B-C0C0-45CA-AD80-C40465FCE674}"/>
          </ac:picMkLst>
        </pc:picChg>
        <pc:picChg chg="mod">
          <ac:chgData name="Marwan Boustany" userId="bf342726f9a17b40" providerId="LiveId" clId="{BF2897FF-566C-4BB9-B0FD-C79350051DB1}" dt="2019-06-17T19:38:27.489" v="66" actId="1037"/>
          <ac:picMkLst>
            <pc:docMk/>
            <pc:sldMk cId="2162017356" sldId="393"/>
            <ac:picMk id="18" creationId="{374361C8-8206-4737-8DBD-C6D1128FC6A8}"/>
          </ac:picMkLst>
        </pc:picChg>
        <pc:picChg chg="mod">
          <ac:chgData name="Marwan Boustany" userId="bf342726f9a17b40" providerId="LiveId" clId="{BF2897FF-566C-4BB9-B0FD-C79350051DB1}" dt="2019-06-17T19:38:29.709" v="68" actId="1037"/>
          <ac:picMkLst>
            <pc:docMk/>
            <pc:sldMk cId="2162017356" sldId="393"/>
            <ac:picMk id="20" creationId="{3E2FC9B1-A9CE-478E-8DA8-2F18F955777A}"/>
          </ac:picMkLst>
        </pc:picChg>
        <pc:picChg chg="mod">
          <ac:chgData name="Marwan Boustany" userId="bf342726f9a17b40" providerId="LiveId" clId="{BF2897FF-566C-4BB9-B0FD-C79350051DB1}" dt="2019-06-17T19:38:39.967" v="72" actId="1036"/>
          <ac:picMkLst>
            <pc:docMk/>
            <pc:sldMk cId="2162017356" sldId="393"/>
            <ac:picMk id="22" creationId="{7E8EF436-501C-43B4-BA7D-414F32D4C4EE}"/>
          </ac:picMkLst>
        </pc:picChg>
      </pc:sldChg>
      <pc:sldChg chg="modAnim">
        <pc:chgData name="Marwan Boustany" userId="bf342726f9a17b40" providerId="LiveId" clId="{BF2897FF-566C-4BB9-B0FD-C79350051DB1}" dt="2019-06-16T20:08:25.637" v="9"/>
        <pc:sldMkLst>
          <pc:docMk/>
          <pc:sldMk cId="3378316025" sldId="394"/>
        </pc:sldMkLst>
      </pc:sldChg>
      <pc:sldChg chg="modSp">
        <pc:chgData name="Marwan Boustany" userId="bf342726f9a17b40" providerId="LiveId" clId="{BF2897FF-566C-4BB9-B0FD-C79350051DB1}" dt="2019-06-18T20:45:46.370" v="208" actId="113"/>
        <pc:sldMkLst>
          <pc:docMk/>
          <pc:sldMk cId="502685301" sldId="413"/>
        </pc:sldMkLst>
        <pc:spChg chg="mod">
          <ac:chgData name="Marwan Boustany" userId="bf342726f9a17b40" providerId="LiveId" clId="{BF2897FF-566C-4BB9-B0FD-C79350051DB1}" dt="2019-06-18T20:45:46.370" v="208" actId="113"/>
          <ac:spMkLst>
            <pc:docMk/>
            <pc:sldMk cId="502685301" sldId="413"/>
            <ac:spMk id="3" creationId="{63B01455-2B6B-4D39-B0FF-9ED690287CDE}"/>
          </ac:spMkLst>
        </pc:spChg>
        <pc:spChg chg="mod">
          <ac:chgData name="Marwan Boustany" userId="bf342726f9a17b40" providerId="LiveId" clId="{BF2897FF-566C-4BB9-B0FD-C79350051DB1}" dt="2019-06-18T20:43:55.616" v="178" actId="113"/>
          <ac:spMkLst>
            <pc:docMk/>
            <pc:sldMk cId="502685301" sldId="413"/>
            <ac:spMk id="7" creationId="{CBF0159C-F12F-4951-B502-B060063198D6}"/>
          </ac:spMkLst>
        </pc:spChg>
        <pc:grpChg chg="mod">
          <ac:chgData name="Marwan Boustany" userId="bf342726f9a17b40" providerId="LiveId" clId="{BF2897FF-566C-4BB9-B0FD-C79350051DB1}" dt="2019-06-18T20:44:06.470" v="180" actId="14100"/>
          <ac:grpSpMkLst>
            <pc:docMk/>
            <pc:sldMk cId="502685301" sldId="413"/>
            <ac:grpSpMk id="5" creationId="{39221343-D820-4E1F-BA2E-B5D496014463}"/>
          </ac:grpSpMkLst>
        </pc:grpChg>
        <pc:picChg chg="mod">
          <ac:chgData name="Marwan Boustany" userId="bf342726f9a17b40" providerId="LiveId" clId="{BF2897FF-566C-4BB9-B0FD-C79350051DB1}" dt="2019-06-18T20:44:02.071" v="179" actId="1076"/>
          <ac:picMkLst>
            <pc:docMk/>
            <pc:sldMk cId="502685301" sldId="413"/>
            <ac:picMk id="6" creationId="{719B15E7-D27F-4551-95FB-025C03E2FCD6}"/>
          </ac:picMkLst>
        </pc:picChg>
      </pc:sldChg>
      <pc:sldChg chg="modSp">
        <pc:chgData name="Marwan Boustany" userId="bf342726f9a17b40" providerId="LiveId" clId="{BF2897FF-566C-4BB9-B0FD-C79350051DB1}" dt="2019-06-18T20:33:58.563" v="161" actId="20577"/>
        <pc:sldMkLst>
          <pc:docMk/>
          <pc:sldMk cId="2723428306" sldId="416"/>
        </pc:sldMkLst>
        <pc:spChg chg="mod">
          <ac:chgData name="Marwan Boustany" userId="bf342726f9a17b40" providerId="LiveId" clId="{BF2897FF-566C-4BB9-B0FD-C79350051DB1}" dt="2019-06-18T20:33:58.563" v="161" actId="20577"/>
          <ac:spMkLst>
            <pc:docMk/>
            <pc:sldMk cId="2723428306" sldId="416"/>
            <ac:spMk id="3" creationId="{63B01455-2B6B-4D39-B0FF-9ED690287CDE}"/>
          </ac:spMkLst>
        </pc:spChg>
        <pc:spChg chg="mod">
          <ac:chgData name="Marwan Boustany" userId="bf342726f9a17b40" providerId="LiveId" clId="{BF2897FF-566C-4BB9-B0FD-C79350051DB1}" dt="2019-06-16T20:21:28.420" v="35" actId="20577"/>
          <ac:spMkLst>
            <pc:docMk/>
            <pc:sldMk cId="2723428306" sldId="416"/>
            <ac:spMk id="8" creationId="{BE028D57-A67D-4EE4-A136-214435590904}"/>
          </ac:spMkLst>
        </pc:spChg>
      </pc:sldChg>
      <pc:sldChg chg="modSp">
        <pc:chgData name="Marwan Boustany" userId="bf342726f9a17b40" providerId="LiveId" clId="{BF2897FF-566C-4BB9-B0FD-C79350051DB1}" dt="2019-06-18T20:46:24.053" v="212" actId="1076"/>
        <pc:sldMkLst>
          <pc:docMk/>
          <pc:sldMk cId="3514110627" sldId="419"/>
        </pc:sldMkLst>
        <pc:spChg chg="mod">
          <ac:chgData name="Marwan Boustany" userId="bf342726f9a17b40" providerId="LiveId" clId="{BF2897FF-566C-4BB9-B0FD-C79350051DB1}" dt="2019-06-18T20:46:24.053" v="212" actId="1076"/>
          <ac:spMkLst>
            <pc:docMk/>
            <pc:sldMk cId="3514110627" sldId="419"/>
            <ac:spMk id="10" creationId="{FF1180E6-F8AC-434E-A169-FD10EA7896C4}"/>
          </ac:spMkLst>
        </pc:spChg>
        <pc:grpChg chg="mod">
          <ac:chgData name="Marwan Boustany" userId="bf342726f9a17b40" providerId="LiveId" clId="{BF2897FF-566C-4BB9-B0FD-C79350051DB1}" dt="2019-06-18T20:46:15.237" v="210"/>
          <ac:grpSpMkLst>
            <pc:docMk/>
            <pc:sldMk cId="3514110627" sldId="419"/>
            <ac:grpSpMk id="5" creationId="{6A399C06-4E0B-48CB-AB0A-2DC29A6318F3}"/>
          </ac:grpSpMkLst>
        </pc:grpChg>
      </pc:sldChg>
      <pc:sldChg chg="addSp delSp modSp">
        <pc:chgData name="Marwan Boustany" userId="bf342726f9a17b40" providerId="LiveId" clId="{BF2897FF-566C-4BB9-B0FD-C79350051DB1}" dt="2019-06-16T20:21:00.459" v="11" actId="1038"/>
        <pc:sldMkLst>
          <pc:docMk/>
          <pc:sldMk cId="3493285805" sldId="422"/>
        </pc:sldMkLst>
        <pc:graphicFrameChg chg="mod">
          <ac:chgData name="Marwan Boustany" userId="bf342726f9a17b40" providerId="LiveId" clId="{BF2897FF-566C-4BB9-B0FD-C79350051DB1}" dt="2019-06-16T20:04:33.019" v="5" actId="1076"/>
          <ac:graphicFrameMkLst>
            <pc:docMk/>
            <pc:sldMk cId="3493285805" sldId="422"/>
            <ac:graphicFrameMk id="3" creationId="{D5B2ECEB-0A39-4E1C-85D8-E86520BB5E98}"/>
          </ac:graphicFrameMkLst>
        </pc:graphicFrameChg>
        <pc:graphicFrameChg chg="add mod modGraphic">
          <ac:chgData name="Marwan Boustany" userId="bf342726f9a17b40" providerId="LiveId" clId="{BF2897FF-566C-4BB9-B0FD-C79350051DB1}" dt="2019-06-16T20:21:00.459" v="11" actId="1038"/>
          <ac:graphicFrameMkLst>
            <pc:docMk/>
            <pc:sldMk cId="3493285805" sldId="422"/>
            <ac:graphicFrameMk id="5" creationId="{75346823-9C39-4435-98E2-941E5C706313}"/>
          </ac:graphicFrameMkLst>
        </pc:graphicFrameChg>
        <pc:graphicFrameChg chg="del mod">
          <ac:chgData name="Marwan Boustany" userId="bf342726f9a17b40" providerId="LiveId" clId="{BF2897FF-566C-4BB9-B0FD-C79350051DB1}" dt="2019-06-16T20:04:36.250" v="7" actId="478"/>
          <ac:graphicFrameMkLst>
            <pc:docMk/>
            <pc:sldMk cId="3493285805" sldId="422"/>
            <ac:graphicFrameMk id="13" creationId="{8A243AA8-666E-4DC5-A464-CB6BD8C14CD3}"/>
          </ac:graphicFrameMkLst>
        </pc:graphicFrameChg>
      </pc:sldChg>
      <pc:sldChg chg="add del">
        <pc:chgData name="Marwan Boustany" userId="bf342726f9a17b40" providerId="LiveId" clId="{BF2897FF-566C-4BB9-B0FD-C79350051DB1}" dt="2019-06-17T19:39:27.723" v="95" actId="2696"/>
        <pc:sldMkLst>
          <pc:docMk/>
          <pc:sldMk cId="1651343246" sldId="424"/>
        </pc:sldMkLst>
      </pc:sldChg>
      <pc:sldChg chg="modSp">
        <pc:chgData name="Marwan Boustany" userId="bf342726f9a17b40" providerId="LiveId" clId="{BF2897FF-566C-4BB9-B0FD-C79350051DB1}" dt="2019-06-18T20:45:04.587" v="191" actId="1076"/>
        <pc:sldMkLst>
          <pc:docMk/>
          <pc:sldMk cId="2100417880" sldId="425"/>
        </pc:sldMkLst>
        <pc:spChg chg="mod">
          <ac:chgData name="Marwan Boustany" userId="bf342726f9a17b40" providerId="LiveId" clId="{BF2897FF-566C-4BB9-B0FD-C79350051DB1}" dt="2019-06-18T20:45:04.587" v="191" actId="1076"/>
          <ac:spMkLst>
            <pc:docMk/>
            <pc:sldMk cId="2100417880" sldId="425"/>
            <ac:spMk id="5" creationId="{9F307E29-1337-4F3D-B50A-EECD80201D3B}"/>
          </ac:spMkLst>
        </pc:spChg>
        <pc:grpChg chg="mod">
          <ac:chgData name="Marwan Boustany" userId="bf342726f9a17b40" providerId="LiveId" clId="{BF2897FF-566C-4BB9-B0FD-C79350051DB1}" dt="2019-06-18T20:44:54.346" v="187"/>
          <ac:grpSpMkLst>
            <pc:docMk/>
            <pc:sldMk cId="2100417880" sldId="425"/>
            <ac:grpSpMk id="7" creationId="{72F628E6-F309-49D6-9BF0-E8DE27050FD6}"/>
          </ac:grpSpMkLst>
        </pc:grpChg>
      </pc:sldChg>
      <pc:sldChg chg="addSp modSp">
        <pc:chgData name="Marwan Boustany" userId="bf342726f9a17b40" providerId="LiveId" clId="{BF2897FF-566C-4BB9-B0FD-C79350051DB1}" dt="2019-06-18T20:28:54.730" v="159" actId="1076"/>
        <pc:sldMkLst>
          <pc:docMk/>
          <pc:sldMk cId="165195066" sldId="430"/>
        </pc:sldMkLst>
        <pc:spChg chg="mod">
          <ac:chgData name="Marwan Boustany" userId="bf342726f9a17b40" providerId="LiveId" clId="{BF2897FF-566C-4BB9-B0FD-C79350051DB1}" dt="2019-06-18T20:28:17.313" v="105" actId="207"/>
          <ac:spMkLst>
            <pc:docMk/>
            <pc:sldMk cId="165195066" sldId="430"/>
            <ac:spMk id="3" creationId="{36B51327-8B49-409A-918E-E3550310F7FE}"/>
          </ac:spMkLst>
        </pc:spChg>
        <pc:spChg chg="add mod">
          <ac:chgData name="Marwan Boustany" userId="bf342726f9a17b40" providerId="LiveId" clId="{BF2897FF-566C-4BB9-B0FD-C79350051DB1}" dt="2019-06-18T20:28:54.730" v="159" actId="1076"/>
          <ac:spMkLst>
            <pc:docMk/>
            <pc:sldMk cId="165195066" sldId="430"/>
            <ac:spMk id="6" creationId="{59068110-018C-49C1-8226-610F335DC46B}"/>
          </ac:spMkLst>
        </pc:spChg>
      </pc:sldChg>
      <pc:sldChg chg="add del">
        <pc:chgData name="Marwan Boustany" userId="bf342726f9a17b40" providerId="LiveId" clId="{BF2897FF-566C-4BB9-B0FD-C79350051DB1}" dt="2019-06-17T19:39:27.761" v="98" actId="2696"/>
        <pc:sldMkLst>
          <pc:docMk/>
          <pc:sldMk cId="1489870719" sldId="434"/>
        </pc:sldMkLst>
      </pc:sldChg>
      <pc:sldChg chg="add del">
        <pc:chgData name="Marwan Boustany" userId="bf342726f9a17b40" providerId="LiveId" clId="{BF2897FF-566C-4BB9-B0FD-C79350051DB1}" dt="2019-06-17T19:39:27.738" v="96" actId="2696"/>
        <pc:sldMkLst>
          <pc:docMk/>
          <pc:sldMk cId="369770573" sldId="435"/>
        </pc:sldMkLst>
      </pc:sldChg>
      <pc:sldChg chg="add del">
        <pc:chgData name="Marwan Boustany" userId="bf342726f9a17b40" providerId="LiveId" clId="{BF2897FF-566C-4BB9-B0FD-C79350051DB1}" dt="2019-06-17T19:39:27.754" v="97" actId="2696"/>
        <pc:sldMkLst>
          <pc:docMk/>
          <pc:sldMk cId="422809875" sldId="437"/>
        </pc:sldMkLst>
      </pc:sldChg>
      <pc:sldChg chg="add del">
        <pc:chgData name="Marwan Boustany" userId="bf342726f9a17b40" providerId="LiveId" clId="{BF2897FF-566C-4BB9-B0FD-C79350051DB1}" dt="2019-06-17T19:39:27.776" v="99" actId="2696"/>
        <pc:sldMkLst>
          <pc:docMk/>
          <pc:sldMk cId="1279051511" sldId="438"/>
        </pc:sldMkLst>
      </pc:sldChg>
      <pc:sldChg chg="modSp">
        <pc:chgData name="Marwan Boustany" userId="bf342726f9a17b40" providerId="LiveId" clId="{BF2897FF-566C-4BB9-B0FD-C79350051DB1}" dt="2019-06-18T20:44:34.161" v="185" actId="1076"/>
        <pc:sldMkLst>
          <pc:docMk/>
          <pc:sldMk cId="1693911866" sldId="459"/>
        </pc:sldMkLst>
        <pc:spChg chg="mod">
          <ac:chgData name="Marwan Boustany" userId="bf342726f9a17b40" providerId="LiveId" clId="{BF2897FF-566C-4BB9-B0FD-C79350051DB1}" dt="2019-06-18T20:44:34.161" v="185" actId="1076"/>
          <ac:spMkLst>
            <pc:docMk/>
            <pc:sldMk cId="1693911866" sldId="459"/>
            <ac:spMk id="7" creationId="{CBF0159C-F12F-4951-B502-B060063198D6}"/>
          </ac:spMkLst>
        </pc:spChg>
        <pc:grpChg chg="mod">
          <ac:chgData name="Marwan Boustany" userId="bf342726f9a17b40" providerId="LiveId" clId="{BF2897FF-566C-4BB9-B0FD-C79350051DB1}" dt="2019-06-18T20:44:24.981" v="182"/>
          <ac:grpSpMkLst>
            <pc:docMk/>
            <pc:sldMk cId="1693911866" sldId="459"/>
            <ac:grpSpMk id="5" creationId="{39221343-D820-4E1F-BA2E-B5D496014463}"/>
          </ac:grpSpMkLst>
        </pc:grpChg>
      </pc:sldChg>
      <pc:sldChg chg="modSp">
        <pc:chgData name="Marwan Boustany" userId="bf342726f9a17b40" providerId="LiveId" clId="{BF2897FF-566C-4BB9-B0FD-C79350051DB1}" dt="2019-06-17T19:33:01.718" v="59" actId="1076"/>
        <pc:sldMkLst>
          <pc:docMk/>
          <pc:sldMk cId="1729589600" sldId="469"/>
        </pc:sldMkLst>
        <pc:spChg chg="mod">
          <ac:chgData name="Marwan Boustany" userId="bf342726f9a17b40" providerId="LiveId" clId="{BF2897FF-566C-4BB9-B0FD-C79350051DB1}" dt="2019-06-17T19:33:01.718" v="59" actId="1076"/>
          <ac:spMkLst>
            <pc:docMk/>
            <pc:sldMk cId="1729589600" sldId="469"/>
            <ac:spMk id="40" creationId="{F7BCA1AE-E1AB-44B1-AB8A-2D88A56D02D0}"/>
          </ac:spMkLst>
        </pc:spChg>
      </pc:sldChg>
    </pc:docChg>
  </pc:docChgLst>
  <pc:docChgLst>
    <pc:chgData name="Marwan Boustany" userId="bf342726f9a17b40" providerId="LiveId" clId="{A178E040-9A88-4876-876A-8D7D0BAA8789}"/>
    <pc:docChg chg="custSel modSld">
      <pc:chgData name="Marwan Boustany" userId="bf342726f9a17b40" providerId="LiveId" clId="{A178E040-9A88-4876-876A-8D7D0BAA8789}" dt="2020-03-01T10:43:54.301" v="57" actId="20577"/>
      <pc:docMkLst>
        <pc:docMk/>
      </pc:docMkLst>
      <pc:sldChg chg="modSp mod">
        <pc:chgData name="Marwan Boustany" userId="bf342726f9a17b40" providerId="LiveId" clId="{A178E040-9A88-4876-876A-8D7D0BAA8789}" dt="2020-02-28T18:20:08.588" v="6" actId="27636"/>
        <pc:sldMkLst>
          <pc:docMk/>
          <pc:sldMk cId="882949170" sldId="256"/>
        </pc:sldMkLst>
        <pc:spChg chg="mod">
          <ac:chgData name="Marwan Boustany" userId="bf342726f9a17b40" providerId="LiveId" clId="{A178E040-9A88-4876-876A-8D7D0BAA8789}" dt="2020-02-28T18:20:08.588" v="6" actId="27636"/>
          <ac:spMkLst>
            <pc:docMk/>
            <pc:sldMk cId="882949170" sldId="256"/>
            <ac:spMk id="3" creationId="{FF8D6B56-8A8E-419E-8208-0B41F80E1275}"/>
          </ac:spMkLst>
        </pc:spChg>
      </pc:sldChg>
      <pc:sldChg chg="modNotesTx">
        <pc:chgData name="Marwan Boustany" userId="bf342726f9a17b40" providerId="LiveId" clId="{A178E040-9A88-4876-876A-8D7D0BAA8789}" dt="2020-02-28T20:54:41.369" v="7" actId="313"/>
        <pc:sldMkLst>
          <pc:docMk/>
          <pc:sldMk cId="585179121" sldId="398"/>
        </pc:sldMkLst>
      </pc:sldChg>
      <pc:sldChg chg="modSp mod">
        <pc:chgData name="Marwan Boustany" userId="bf342726f9a17b40" providerId="LiveId" clId="{A178E040-9A88-4876-876A-8D7D0BAA8789}" dt="2020-03-01T10:43:54.301" v="57" actId="20577"/>
        <pc:sldMkLst>
          <pc:docMk/>
          <pc:sldMk cId="864528209" sldId="460"/>
        </pc:sldMkLst>
        <pc:spChg chg="mod">
          <ac:chgData name="Marwan Boustany" userId="bf342726f9a17b40" providerId="LiveId" clId="{A178E040-9A88-4876-876A-8D7D0BAA8789}" dt="2020-03-01T10:43:54.301" v="57" actId="20577"/>
          <ac:spMkLst>
            <pc:docMk/>
            <pc:sldMk cId="864528209" sldId="460"/>
            <ac:spMk id="3" creationId="{8190DE2B-3E83-497B-B799-8FFE135EFAC6}"/>
          </ac:spMkLst>
        </pc:spChg>
      </pc:sldChg>
      <pc:sldChg chg="modSp mod">
        <pc:chgData name="Marwan Boustany" userId="bf342726f9a17b40" providerId="LiveId" clId="{A178E040-9A88-4876-876A-8D7D0BAA8789}" dt="2020-03-01T10:43:15.514" v="40" actId="27636"/>
        <pc:sldMkLst>
          <pc:docMk/>
          <pc:sldMk cId="3630045587" sldId="462"/>
        </pc:sldMkLst>
        <pc:spChg chg="mod">
          <ac:chgData name="Marwan Boustany" userId="bf342726f9a17b40" providerId="LiveId" clId="{A178E040-9A88-4876-876A-8D7D0BAA8789}" dt="2020-03-01T10:43:15.514" v="40" actId="27636"/>
          <ac:spMkLst>
            <pc:docMk/>
            <pc:sldMk cId="3630045587" sldId="462"/>
            <ac:spMk id="6" creationId="{FC7EAB7C-82C4-4537-B831-8DB1A8F4E12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FC68359-D8FF-45AA-9123-1AAB9D817456}" type="datetimeFigureOut">
              <a:rPr lang="en-GB" smtClean="0"/>
              <a:t>10/08/2020</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29887D0-A733-463B-9C1F-FC328F083E2A}" type="slidenum">
              <a:rPr lang="en-GB" smtClean="0"/>
              <a:t>‹#›</a:t>
            </a:fld>
            <a:endParaRPr lang="en-GB"/>
          </a:p>
        </p:txBody>
      </p:sp>
    </p:spTree>
    <p:extLst>
      <p:ext uri="{BB962C8B-B14F-4D97-AF65-F5344CB8AC3E}">
        <p14:creationId xmlns:p14="http://schemas.microsoft.com/office/powerpoint/2010/main" val="22337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887D0-A733-463B-9C1F-FC328F083E2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9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the various transitions that occurred during human evolution, the transition from </a:t>
            </a:r>
            <a:r>
              <a:rPr lang="en-GB" i="1" dirty="0"/>
              <a:t>Australopithecus</a:t>
            </a:r>
            <a:r>
              <a:rPr lang="en-GB" dirty="0"/>
              <a:t> to </a:t>
            </a:r>
            <a:r>
              <a:rPr lang="en-GB" i="1" dirty="0"/>
              <a:t>Homo</a:t>
            </a:r>
            <a:r>
              <a:rPr lang="en-GB" dirty="0"/>
              <a:t> was undoubtedly one of the most critical in its magnitude and consequences. As with many key evolutionary events, there is both good and bad news. First, the bad news is that many details of this transition are obscure because of the paucity of the fossil and archaeological records. ... But there is good news: although we lack many details about exactly how, when, and where the transition occurred from Australopithecus to Homo, we have sufficient data from before and after the transition to make some inferences about the overall nature of key changes that did occur between </a:t>
            </a:r>
            <a:r>
              <a:rPr lang="en-GB" dirty="0" err="1"/>
              <a:t>australopiths</a:t>
            </a:r>
            <a:r>
              <a:rPr lang="en-GB" dirty="0"/>
              <a:t> such as A. afarensis and unambiguous H. erectus." (Daniel E. Lieberman, David R. </a:t>
            </a:r>
            <a:r>
              <a:rPr lang="en-GB" dirty="0" err="1"/>
              <a:t>Pilbeam</a:t>
            </a:r>
            <a:r>
              <a:rPr lang="en-GB" dirty="0"/>
              <a:t>, and Richard W. Wrangham, “The Transition from Australopithecus to Homo,” in </a:t>
            </a:r>
            <a:r>
              <a:rPr lang="en-GB" i="1" dirty="0"/>
              <a:t>Transitions in Prehistory: Essays in </a:t>
            </a:r>
            <a:r>
              <a:rPr lang="en-GB" i="1" dirty="0" err="1"/>
              <a:t>Honor</a:t>
            </a:r>
            <a:r>
              <a:rPr lang="en-GB" i="1" dirty="0"/>
              <a:t> of </a:t>
            </a:r>
            <a:r>
              <a:rPr lang="en-GB" i="1" dirty="0" err="1"/>
              <a:t>Ofer</a:t>
            </a:r>
            <a:r>
              <a:rPr lang="en-GB" i="1" dirty="0"/>
              <a:t> Bar-Yosef</a:t>
            </a:r>
            <a:r>
              <a:rPr lang="en-GB" dirty="0"/>
              <a:t>, eds. John J. Shea and Daniel E. Lieberman (Cambridge: Oxbow Books, 2009), p. 1. ) </a:t>
            </a:r>
          </a:p>
        </p:txBody>
      </p:sp>
      <p:sp>
        <p:nvSpPr>
          <p:cNvPr id="4" name="Slide Number Placeholder 3"/>
          <p:cNvSpPr>
            <a:spLocks noGrp="1"/>
          </p:cNvSpPr>
          <p:nvPr>
            <p:ph type="sldNum" sz="quarter" idx="5"/>
          </p:nvPr>
        </p:nvSpPr>
        <p:spPr/>
        <p:txBody>
          <a:bodyPr/>
          <a:lstStyle/>
          <a:p>
            <a:fld id="{429887D0-A733-463B-9C1F-FC328F083E2A}" type="slidenum">
              <a:rPr lang="en-GB" smtClean="0"/>
              <a:t>51</a:t>
            </a:fld>
            <a:endParaRPr lang="en-GB"/>
          </a:p>
        </p:txBody>
      </p:sp>
    </p:spTree>
    <p:extLst>
      <p:ext uri="{BB962C8B-B14F-4D97-AF65-F5344CB8AC3E}">
        <p14:creationId xmlns:p14="http://schemas.microsoft.com/office/powerpoint/2010/main" val="1324609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A model nucleotide sequence of 40 bases that encodes 6 partially overlapping codes. Each sub-section represents the positions of the Genome Section that participate in that particular code. For example, 19 positions of the Genome Section participate in Code 1 whereas all except the last 2 positions of the Genome Section participate in Code 6. Nucleotide positions of the Genome Section that do not fall into any code are considered entirely neutral with respect to those codes, since they play no part in what the function of those codes may be. In that regard, these neutral positions are not part of the functional genome (at least with respect to those specific codes).</a:t>
            </a:r>
          </a:p>
        </p:txBody>
      </p:sp>
      <p:sp>
        <p:nvSpPr>
          <p:cNvPr id="4" name="Slide Number Placeholder 3"/>
          <p:cNvSpPr>
            <a:spLocks noGrp="1"/>
          </p:cNvSpPr>
          <p:nvPr>
            <p:ph type="sldNum" sz="quarter" idx="5"/>
          </p:nvPr>
        </p:nvSpPr>
        <p:spPr/>
        <p:txBody>
          <a:bodyPr/>
          <a:lstStyle/>
          <a:p>
            <a:fld id="{429887D0-A733-463B-9C1F-FC328F083E2A}" type="slidenum">
              <a:rPr lang="en-GB" smtClean="0"/>
              <a:t>66</a:t>
            </a:fld>
            <a:endParaRPr lang="en-GB"/>
          </a:p>
        </p:txBody>
      </p:sp>
    </p:spTree>
    <p:extLst>
      <p:ext uri="{BB962C8B-B14F-4D97-AF65-F5344CB8AC3E}">
        <p14:creationId xmlns:p14="http://schemas.microsoft.com/office/powerpoint/2010/main" val="280260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interesting update here is that it is now suspected we only have 20,000 genes.</a:t>
            </a:r>
          </a:p>
        </p:txBody>
      </p:sp>
      <p:sp>
        <p:nvSpPr>
          <p:cNvPr id="4" name="Slide Number Placeholder 3"/>
          <p:cNvSpPr>
            <a:spLocks noGrp="1"/>
          </p:cNvSpPr>
          <p:nvPr>
            <p:ph type="sldNum" sz="quarter" idx="5"/>
          </p:nvPr>
        </p:nvSpPr>
        <p:spPr/>
        <p:txBody>
          <a:bodyPr/>
          <a:lstStyle/>
          <a:p>
            <a:fld id="{429887D0-A733-463B-9C1F-FC328F083E2A}" type="slidenum">
              <a:rPr lang="en-GB" smtClean="0"/>
              <a:t>69</a:t>
            </a:fld>
            <a:endParaRPr lang="en-GB"/>
          </a:p>
        </p:txBody>
      </p:sp>
    </p:spTree>
    <p:extLst>
      <p:ext uri="{BB962C8B-B14F-4D97-AF65-F5344CB8AC3E}">
        <p14:creationId xmlns:p14="http://schemas.microsoft.com/office/powerpoint/2010/main" val="98734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To complete the figure we really must show where the beneficial mutations would occur, as they are critical to evolutionary theory. Their distribution would be a reverse image of Kimura’s curve, but reduced in range and scale, by a factor of somewhere between one thousand to one million. Because of the scale of this diagram, I cannot draw this part of the mutation distribution small enough, so a relatively large curve is shown instead. Even with beneficial mutations greatly exaggerated, it becomes obvious that essentially all beneficial mutations will fall within Kimura’s “no-selection zone”. This completed picture, which is correct, makes progressive evolution on the genomic level virtually impossible. Adaptation to a special circumstance can still happen, due to extremely rare high-impact </a:t>
            </a:r>
            <a:r>
              <a:rPr lang="en-US" dirty="0" err="1"/>
              <a:t>beneficials</a:t>
            </a:r>
            <a:r>
              <a:rPr lang="en-US" dirty="0"/>
              <a:t> – which are isolated anomalies (shown by arrows to the right of the “no-selection zone”). These rare beneficial mutations almost always involve loss of function and are therefore unproductive in terms of “forward evolution”.</a:t>
            </a:r>
          </a:p>
          <a:p>
            <a:endParaRPr lang="en-US" dirty="0"/>
          </a:p>
          <a:p>
            <a:r>
              <a:rPr lang="en-US" dirty="0"/>
              <a:t>Sanford, John. Genetic Entropy . FMS Publications. Kindle Edition. </a:t>
            </a:r>
            <a:endParaRPr lang="en-GB" dirty="0"/>
          </a:p>
        </p:txBody>
      </p:sp>
      <p:sp>
        <p:nvSpPr>
          <p:cNvPr id="4" name="Slide Number Placeholder 3"/>
          <p:cNvSpPr>
            <a:spLocks noGrp="1"/>
          </p:cNvSpPr>
          <p:nvPr>
            <p:ph type="sldNum" sz="quarter" idx="5"/>
          </p:nvPr>
        </p:nvSpPr>
        <p:spPr/>
        <p:txBody>
          <a:bodyPr/>
          <a:lstStyle/>
          <a:p>
            <a:fld id="{429887D0-A733-463B-9C1F-FC328F083E2A}" type="slidenum">
              <a:rPr lang="en-GB" smtClean="0"/>
              <a:t>70</a:t>
            </a:fld>
            <a:endParaRPr lang="en-GB"/>
          </a:p>
        </p:txBody>
      </p:sp>
    </p:spTree>
    <p:extLst>
      <p:ext uri="{BB962C8B-B14F-4D97-AF65-F5344CB8AC3E}">
        <p14:creationId xmlns:p14="http://schemas.microsoft.com/office/powerpoint/2010/main" val="83870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9887D0-A733-463B-9C1F-FC328F083E2A}" type="slidenum">
              <a:rPr lang="en-GB" smtClean="0"/>
              <a:t>81</a:t>
            </a:fld>
            <a:endParaRPr lang="en-GB"/>
          </a:p>
        </p:txBody>
      </p:sp>
    </p:spTree>
    <p:extLst>
      <p:ext uri="{BB962C8B-B14F-4D97-AF65-F5344CB8AC3E}">
        <p14:creationId xmlns:p14="http://schemas.microsoft.com/office/powerpoint/2010/main" val="210930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also (49:13) - O people, We created you from a male and female, and We made you into nations and tribes, that you may know one another. Surely, the most honourable among you in the sight of God is the most righteous. God is Knowledgeable, Aware.</a:t>
            </a:r>
          </a:p>
        </p:txBody>
      </p:sp>
      <p:sp>
        <p:nvSpPr>
          <p:cNvPr id="4" name="Slide Number Placeholder 3"/>
          <p:cNvSpPr>
            <a:spLocks noGrp="1"/>
          </p:cNvSpPr>
          <p:nvPr>
            <p:ph type="sldNum" sz="quarter" idx="5"/>
          </p:nvPr>
        </p:nvSpPr>
        <p:spPr/>
        <p:txBody>
          <a:bodyPr/>
          <a:lstStyle/>
          <a:p>
            <a:fld id="{429887D0-A733-463B-9C1F-FC328F083E2A}" type="slidenum">
              <a:rPr lang="en-GB" smtClean="0"/>
              <a:t>10</a:t>
            </a:fld>
            <a:endParaRPr lang="en-GB"/>
          </a:p>
        </p:txBody>
      </p:sp>
    </p:spTree>
    <p:extLst>
      <p:ext uri="{BB962C8B-B14F-4D97-AF65-F5344CB8AC3E}">
        <p14:creationId xmlns:p14="http://schemas.microsoft.com/office/powerpoint/2010/main" val="236929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9887D0-A733-463B-9C1F-FC328F083E2A}" type="slidenum">
              <a:rPr lang="en-GB" smtClean="0"/>
              <a:t>11</a:t>
            </a:fld>
            <a:endParaRPr lang="en-GB"/>
          </a:p>
        </p:txBody>
      </p:sp>
    </p:spTree>
    <p:extLst>
      <p:ext uri="{BB962C8B-B14F-4D97-AF65-F5344CB8AC3E}">
        <p14:creationId xmlns:p14="http://schemas.microsoft.com/office/powerpoint/2010/main" val="268781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may not be a logical deduction, but to my imagination it is far more satisfactory to look at such instincts as the young cuckoo ejecting its foster-brothers, – ants making slaves, – the larvae of </a:t>
            </a:r>
            <a:r>
              <a:rPr lang="en-GB" dirty="0" err="1"/>
              <a:t>ichneumonidae</a:t>
            </a:r>
            <a:r>
              <a:rPr lang="en-GB" dirty="0"/>
              <a:t> feeding within the live bodies of caterpillars, – not as specially endowed or created instincts, but as small consequences of one general law, leading to the advancement of all organic beings, namely, multiply, vary, let the strongest live and the weakest die.”</a:t>
            </a:r>
          </a:p>
          <a:p>
            <a:r>
              <a:rPr lang="en-GB" dirty="0"/>
              <a:t>Charles Darwin, Origin of Species, London: John Murray, 1859, pp. 243–244</a:t>
            </a:r>
          </a:p>
        </p:txBody>
      </p:sp>
      <p:sp>
        <p:nvSpPr>
          <p:cNvPr id="4" name="Slide Number Placeholder 3"/>
          <p:cNvSpPr>
            <a:spLocks noGrp="1"/>
          </p:cNvSpPr>
          <p:nvPr>
            <p:ph type="sldNum" sz="quarter" idx="5"/>
          </p:nvPr>
        </p:nvSpPr>
        <p:spPr/>
        <p:txBody>
          <a:bodyPr/>
          <a:lstStyle/>
          <a:p>
            <a:fld id="{429887D0-A733-463B-9C1F-FC328F083E2A}" type="slidenum">
              <a:rPr lang="en-GB" smtClean="0"/>
              <a:t>29</a:t>
            </a:fld>
            <a:endParaRPr lang="en-GB"/>
          </a:p>
        </p:txBody>
      </p:sp>
    </p:spTree>
    <p:extLst>
      <p:ext uri="{BB962C8B-B14F-4D97-AF65-F5344CB8AC3E}">
        <p14:creationId xmlns:p14="http://schemas.microsoft.com/office/powerpoint/2010/main" val="287561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a:lnSpc>
                <a:spcPct val="100000"/>
              </a:lnSpc>
              <a:spcBef>
                <a:spcPts val="0"/>
              </a:spcBef>
              <a:spcAft>
                <a:spcPts val="600"/>
              </a:spcAft>
              <a:buNone/>
            </a:pPr>
            <a:r>
              <a:rPr lang="en-GB" dirty="0"/>
              <a:t>“The presence of so much pain and suffering in the world Darwin considered to be one of the strongest arguments against belief in a beneﬁcent God. But, he added, it accorded well with his theory of natural selection”</a:t>
            </a:r>
          </a:p>
          <a:p>
            <a:pPr marL="0" lvl="1" indent="0" algn="l">
              <a:lnSpc>
                <a:spcPct val="100000"/>
              </a:lnSpc>
              <a:spcBef>
                <a:spcPts val="0"/>
              </a:spcBef>
              <a:spcAft>
                <a:spcPts val="600"/>
              </a:spcAft>
              <a:buNone/>
            </a:pPr>
            <a:endParaRPr lang="en-GB" sz="1400" dirty="0"/>
          </a:p>
          <a:p>
            <a:pPr marL="0" lvl="1" indent="0" algn="l">
              <a:lnSpc>
                <a:spcPct val="100000"/>
              </a:lnSpc>
              <a:spcBef>
                <a:spcPts val="0"/>
              </a:spcBef>
              <a:spcAft>
                <a:spcPts val="600"/>
              </a:spcAft>
              <a:buNone/>
            </a:pPr>
            <a:r>
              <a:rPr lang="en-GB" sz="1400" dirty="0"/>
              <a:t>(John Brooke, Science and Religion, New York: Cambridge University Press, 1991, p. 316) Quoted in Stephen Dilley, Charles Darwin's use of theology in the Origin of Species, pg. 36-37.</a:t>
            </a:r>
          </a:p>
          <a:p>
            <a:endParaRPr lang="en-GB" dirty="0"/>
          </a:p>
        </p:txBody>
      </p:sp>
      <p:sp>
        <p:nvSpPr>
          <p:cNvPr id="4" name="Slide Number Placeholder 3"/>
          <p:cNvSpPr>
            <a:spLocks noGrp="1"/>
          </p:cNvSpPr>
          <p:nvPr>
            <p:ph type="sldNum" sz="quarter" idx="5"/>
          </p:nvPr>
        </p:nvSpPr>
        <p:spPr/>
        <p:txBody>
          <a:bodyPr/>
          <a:lstStyle/>
          <a:p>
            <a:fld id="{429887D0-A733-463B-9C1F-FC328F083E2A}" type="slidenum">
              <a:rPr lang="en-GB" smtClean="0"/>
              <a:t>30</a:t>
            </a:fld>
            <a:endParaRPr lang="en-GB"/>
          </a:p>
        </p:txBody>
      </p:sp>
    </p:spTree>
    <p:extLst>
      <p:ext uri="{BB962C8B-B14F-4D97-AF65-F5344CB8AC3E}">
        <p14:creationId xmlns:p14="http://schemas.microsoft.com/office/powerpoint/2010/main" val="193506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9887D0-A733-463B-9C1F-FC328F083E2A}" type="slidenum">
              <a:rPr lang="en-GB" smtClean="0"/>
              <a:t>32</a:t>
            </a:fld>
            <a:endParaRPr lang="en-GB"/>
          </a:p>
        </p:txBody>
      </p:sp>
    </p:spTree>
    <p:extLst>
      <p:ext uri="{BB962C8B-B14F-4D97-AF65-F5344CB8AC3E}">
        <p14:creationId xmlns:p14="http://schemas.microsoft.com/office/powerpoint/2010/main" val="55917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 </a:t>
            </a:r>
            <a:r>
              <a:rPr lang="en-US" altLang="en-US" sz="1200" dirty="0"/>
              <a:t>a taxonomic </a:t>
            </a:r>
            <a:r>
              <a:rPr lang="en-US" altLang="en-US" sz="1200" dirty="0" err="1"/>
              <a:t>superdomain</a:t>
            </a:r>
            <a:r>
              <a:rPr lang="en-US" altLang="en-US" sz="1200" dirty="0"/>
              <a:t> including all life on Earth</a:t>
            </a:r>
            <a:endParaRPr lang="en-GB" altLang="en-US" sz="1200" i="0" dirty="0"/>
          </a:p>
        </p:txBody>
      </p:sp>
      <p:sp>
        <p:nvSpPr>
          <p:cNvPr id="4" name="Slide Number Placeholder 3"/>
          <p:cNvSpPr>
            <a:spLocks noGrp="1"/>
          </p:cNvSpPr>
          <p:nvPr>
            <p:ph type="sldNum" sz="quarter" idx="5"/>
          </p:nvPr>
        </p:nvSpPr>
        <p:spPr/>
        <p:txBody>
          <a:bodyPr/>
          <a:lstStyle/>
          <a:p>
            <a:fld id="{429887D0-A733-463B-9C1F-FC328F083E2A}" type="slidenum">
              <a:rPr lang="en-GB" smtClean="0"/>
              <a:t>41</a:t>
            </a:fld>
            <a:endParaRPr lang="en-GB"/>
          </a:p>
        </p:txBody>
      </p:sp>
    </p:spTree>
    <p:extLst>
      <p:ext uri="{BB962C8B-B14F-4D97-AF65-F5344CB8AC3E}">
        <p14:creationId xmlns:p14="http://schemas.microsoft.com/office/powerpoint/2010/main" val="134001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dirty="0">
                <a:highlight>
                  <a:srgbClr val="FFFF00"/>
                </a:highlight>
                <a:latin typeface="Traditional Arabic" panose="02020603050405020304" pitchFamily="18" charset="-78"/>
                <a:cs typeface="Traditional Arabic" panose="02020603050405020304" pitchFamily="18" charset="-78"/>
              </a:rPr>
              <a:t>أَنبَتْنَا</a:t>
            </a:r>
            <a:r>
              <a:rPr lang="en-GB" sz="1200" dirty="0">
                <a:highlight>
                  <a:srgbClr val="FFFF00"/>
                </a:highlight>
                <a:latin typeface="Traditional Arabic" panose="02020603050405020304" pitchFamily="18" charset="-78"/>
                <a:cs typeface="Traditional Arabic" panose="02020603050405020304" pitchFamily="18" charset="-78"/>
              </a:rPr>
              <a:t> can be used with plants, animals and humans.</a:t>
            </a:r>
            <a:endParaRPr lang="en-GB" b="1" dirty="0">
              <a:solidFill>
                <a:srgbClr val="00B050"/>
              </a:solidFill>
              <a:highlight>
                <a:srgbClr val="FFFF00"/>
              </a:highlight>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429887D0-A733-463B-9C1F-FC328F083E2A}" type="slidenum">
              <a:rPr lang="en-GB" smtClean="0"/>
              <a:t>43</a:t>
            </a:fld>
            <a:endParaRPr lang="en-GB"/>
          </a:p>
        </p:txBody>
      </p:sp>
    </p:spTree>
    <p:extLst>
      <p:ext uri="{BB962C8B-B14F-4D97-AF65-F5344CB8AC3E}">
        <p14:creationId xmlns:p14="http://schemas.microsoft.com/office/powerpoint/2010/main" val="164451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hominid</a:t>
            </a:r>
            <a:r>
              <a:rPr lang="en-US" dirty="0"/>
              <a:t> is any member of the biological family Hominidae. These are the "great apes", living and extinct. At present there are humans, chimpanzees, gorillas, and orangutans. The word "</a:t>
            </a:r>
            <a:r>
              <a:rPr lang="en-US" b="1" dirty="0"/>
              <a:t>hominid</a:t>
            </a:r>
            <a:r>
              <a:rPr lang="en-US" dirty="0"/>
              <a:t>" has been used in various ways. The classification of the great apes has been revised several times in the last few decades.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887D0-A733-463B-9C1F-FC328F083E2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4970-A50F-4D9F-9F08-1E0950433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E60E9F-C98D-49E0-8BD7-C150B0605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FF7779-24AF-463E-9E34-706C1FD590B3}"/>
              </a:ext>
            </a:extLst>
          </p:cNvPr>
          <p:cNvSpPr>
            <a:spLocks noGrp="1"/>
          </p:cNvSpPr>
          <p:nvPr>
            <p:ph type="dt" sz="half" idx="10"/>
          </p:nvPr>
        </p:nvSpPr>
        <p:spPr/>
        <p:txBody>
          <a:bodyPr/>
          <a:lstStyle/>
          <a:p>
            <a:fld id="{CDCB3F59-57AC-4368-8B9C-D3A14F4D68DC}" type="datetime1">
              <a:rPr lang="en-GB" smtClean="0"/>
              <a:t>10/08/2020</a:t>
            </a:fld>
            <a:endParaRPr lang="en-GB"/>
          </a:p>
        </p:txBody>
      </p:sp>
      <p:sp>
        <p:nvSpPr>
          <p:cNvPr id="5" name="Footer Placeholder 4">
            <a:extLst>
              <a:ext uri="{FF2B5EF4-FFF2-40B4-BE49-F238E27FC236}">
                <a16:creationId xmlns:a16="http://schemas.microsoft.com/office/drawing/2014/main" id="{8B05190B-802F-44F7-B995-17DFCBDEC4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F38631-8C50-423D-9ABE-A995A17FDE37}"/>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698854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FEAC-A81B-4E4A-9DDB-4D26EC2923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40EAF4-EDB7-45BE-BE52-EDB0A72F21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09D7FB-5602-4752-AD0D-7B7FEE88AB82}"/>
              </a:ext>
            </a:extLst>
          </p:cNvPr>
          <p:cNvSpPr>
            <a:spLocks noGrp="1"/>
          </p:cNvSpPr>
          <p:nvPr>
            <p:ph type="dt" sz="half" idx="10"/>
          </p:nvPr>
        </p:nvSpPr>
        <p:spPr/>
        <p:txBody>
          <a:bodyPr/>
          <a:lstStyle/>
          <a:p>
            <a:fld id="{0D09800C-E681-4CBF-9789-5185966EB4C6}" type="datetime1">
              <a:rPr lang="en-GB" smtClean="0"/>
              <a:t>10/08/2020</a:t>
            </a:fld>
            <a:endParaRPr lang="en-GB"/>
          </a:p>
        </p:txBody>
      </p:sp>
      <p:sp>
        <p:nvSpPr>
          <p:cNvPr id="5" name="Footer Placeholder 4">
            <a:extLst>
              <a:ext uri="{FF2B5EF4-FFF2-40B4-BE49-F238E27FC236}">
                <a16:creationId xmlns:a16="http://schemas.microsoft.com/office/drawing/2014/main" id="{A4F6FA4B-3CC8-4C99-B518-717E85A13B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E62FC-3F19-4A24-BDDE-AB826AB534BA}"/>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343584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B8256-8320-423F-AC68-F506A260C5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318B46-D209-4A86-8924-079EEF42CA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C90C81-A51E-4FA8-81D2-A28FECCFB574}"/>
              </a:ext>
            </a:extLst>
          </p:cNvPr>
          <p:cNvSpPr>
            <a:spLocks noGrp="1"/>
          </p:cNvSpPr>
          <p:nvPr>
            <p:ph type="dt" sz="half" idx="10"/>
          </p:nvPr>
        </p:nvSpPr>
        <p:spPr/>
        <p:txBody>
          <a:bodyPr/>
          <a:lstStyle/>
          <a:p>
            <a:fld id="{4281482D-9473-4A61-91B2-A58C6E832739}" type="datetime1">
              <a:rPr lang="en-GB" smtClean="0"/>
              <a:t>10/08/2020</a:t>
            </a:fld>
            <a:endParaRPr lang="en-GB"/>
          </a:p>
        </p:txBody>
      </p:sp>
      <p:sp>
        <p:nvSpPr>
          <p:cNvPr id="5" name="Footer Placeholder 4">
            <a:extLst>
              <a:ext uri="{FF2B5EF4-FFF2-40B4-BE49-F238E27FC236}">
                <a16:creationId xmlns:a16="http://schemas.microsoft.com/office/drawing/2014/main" id="{D16070E3-0752-4F17-B359-8DF5E1C22C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187B7-509C-41DF-A67F-07A794CB2C48}"/>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255521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35BE-6275-4047-A4ED-6479165A40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2933B4-170C-41C4-9708-4EDD56A409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7921B5-5512-45B0-B81C-263FFABFD5D4}"/>
              </a:ext>
            </a:extLst>
          </p:cNvPr>
          <p:cNvSpPr>
            <a:spLocks noGrp="1"/>
          </p:cNvSpPr>
          <p:nvPr>
            <p:ph type="dt" sz="half" idx="10"/>
          </p:nvPr>
        </p:nvSpPr>
        <p:spPr/>
        <p:txBody>
          <a:bodyPr/>
          <a:lstStyle/>
          <a:p>
            <a:fld id="{575FD178-8B2E-43FB-B628-EE78F5713B0D}" type="datetime1">
              <a:rPr lang="en-GB" smtClean="0"/>
              <a:t>10/08/2020</a:t>
            </a:fld>
            <a:endParaRPr lang="en-GB"/>
          </a:p>
        </p:txBody>
      </p:sp>
      <p:sp>
        <p:nvSpPr>
          <p:cNvPr id="5" name="Footer Placeholder 4">
            <a:extLst>
              <a:ext uri="{FF2B5EF4-FFF2-40B4-BE49-F238E27FC236}">
                <a16:creationId xmlns:a16="http://schemas.microsoft.com/office/drawing/2014/main" id="{1B634D38-0570-4EE6-BE9A-D9D23D5B22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CEEF7B-1288-4BC9-8C71-0E2C5BB2E8C4}"/>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276287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6F9A-06A1-4248-98AF-8C65A1503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C68B65-550E-40B0-AB7A-6E22213D8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0E2729-0DCB-47F3-A513-91252FA0B612}"/>
              </a:ext>
            </a:extLst>
          </p:cNvPr>
          <p:cNvSpPr>
            <a:spLocks noGrp="1"/>
          </p:cNvSpPr>
          <p:nvPr>
            <p:ph type="dt" sz="half" idx="10"/>
          </p:nvPr>
        </p:nvSpPr>
        <p:spPr/>
        <p:txBody>
          <a:bodyPr/>
          <a:lstStyle/>
          <a:p>
            <a:fld id="{4ED3D326-0D7E-4545-BAE9-D6F948DD9B26}" type="datetime1">
              <a:rPr lang="en-GB" smtClean="0"/>
              <a:t>10/08/2020</a:t>
            </a:fld>
            <a:endParaRPr lang="en-GB"/>
          </a:p>
        </p:txBody>
      </p:sp>
      <p:sp>
        <p:nvSpPr>
          <p:cNvPr id="5" name="Footer Placeholder 4">
            <a:extLst>
              <a:ext uri="{FF2B5EF4-FFF2-40B4-BE49-F238E27FC236}">
                <a16:creationId xmlns:a16="http://schemas.microsoft.com/office/drawing/2014/main" id="{10595A71-87D8-4E4F-8F2C-B6A435941C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3002A-5DEB-481B-8050-F9940786A0F5}"/>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1448350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9EE7-CA67-4C53-8AC2-493394A302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909C11-3DDF-42A7-AF49-EC02D2324A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0127CD-488C-4A56-9233-FCAB2FAEF1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64398F-12FE-46C8-B1B1-FF4E6022A130}"/>
              </a:ext>
            </a:extLst>
          </p:cNvPr>
          <p:cNvSpPr>
            <a:spLocks noGrp="1"/>
          </p:cNvSpPr>
          <p:nvPr>
            <p:ph type="dt" sz="half" idx="10"/>
          </p:nvPr>
        </p:nvSpPr>
        <p:spPr/>
        <p:txBody>
          <a:bodyPr/>
          <a:lstStyle/>
          <a:p>
            <a:fld id="{317709B5-E5C9-460C-B7BB-4C86D3F0F151}" type="datetime1">
              <a:rPr lang="en-GB" smtClean="0"/>
              <a:t>10/08/2020</a:t>
            </a:fld>
            <a:endParaRPr lang="en-GB"/>
          </a:p>
        </p:txBody>
      </p:sp>
      <p:sp>
        <p:nvSpPr>
          <p:cNvPr id="6" name="Footer Placeholder 5">
            <a:extLst>
              <a:ext uri="{FF2B5EF4-FFF2-40B4-BE49-F238E27FC236}">
                <a16:creationId xmlns:a16="http://schemas.microsoft.com/office/drawing/2014/main" id="{07AFA1DC-945A-44C4-B052-20FF64BE64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F35E2D-AD4C-44AC-8385-616F44E3DBD0}"/>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424134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62F0-33D3-4D9E-AD7F-BD6DC11302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1D490F-3FCE-4301-8428-825EE70AB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80B47F-BB6B-4B1C-8439-5FECCEFFFB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5A272A-152C-4EBD-A92A-FB500F821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49228-7B33-412B-AACE-4F30FA6142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BF4D7A-95B6-4986-B85E-9C32B923D18D}"/>
              </a:ext>
            </a:extLst>
          </p:cNvPr>
          <p:cNvSpPr>
            <a:spLocks noGrp="1"/>
          </p:cNvSpPr>
          <p:nvPr>
            <p:ph type="dt" sz="half" idx="10"/>
          </p:nvPr>
        </p:nvSpPr>
        <p:spPr/>
        <p:txBody>
          <a:bodyPr/>
          <a:lstStyle/>
          <a:p>
            <a:fld id="{3B388D01-EA9C-47D1-BE2C-C84435F54FB1}" type="datetime1">
              <a:rPr lang="en-GB" smtClean="0"/>
              <a:t>10/08/2020</a:t>
            </a:fld>
            <a:endParaRPr lang="en-GB"/>
          </a:p>
        </p:txBody>
      </p:sp>
      <p:sp>
        <p:nvSpPr>
          <p:cNvPr id="8" name="Footer Placeholder 7">
            <a:extLst>
              <a:ext uri="{FF2B5EF4-FFF2-40B4-BE49-F238E27FC236}">
                <a16:creationId xmlns:a16="http://schemas.microsoft.com/office/drawing/2014/main" id="{1B478E10-D3BF-4150-8027-BFB150A1D9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F6D867-D0E3-4626-8D6C-EB49EEEBF627}"/>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412028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1B9C-76C1-4359-8455-9302E7661E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617421-31DE-4D2C-92FA-B96B933634FC}"/>
              </a:ext>
            </a:extLst>
          </p:cNvPr>
          <p:cNvSpPr>
            <a:spLocks noGrp="1"/>
          </p:cNvSpPr>
          <p:nvPr>
            <p:ph type="dt" sz="half" idx="10"/>
          </p:nvPr>
        </p:nvSpPr>
        <p:spPr/>
        <p:txBody>
          <a:bodyPr/>
          <a:lstStyle/>
          <a:p>
            <a:fld id="{A734CEC8-D903-4352-8E49-818C72D792AD}" type="datetime1">
              <a:rPr lang="en-GB" smtClean="0"/>
              <a:t>10/08/2020</a:t>
            </a:fld>
            <a:endParaRPr lang="en-GB"/>
          </a:p>
        </p:txBody>
      </p:sp>
      <p:sp>
        <p:nvSpPr>
          <p:cNvPr id="4" name="Footer Placeholder 3">
            <a:extLst>
              <a:ext uri="{FF2B5EF4-FFF2-40B4-BE49-F238E27FC236}">
                <a16:creationId xmlns:a16="http://schemas.microsoft.com/office/drawing/2014/main" id="{7690C4BC-080A-4425-8E4F-C4E69F3F61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453296-15CF-4EAC-88F8-1DAB5449F0CB}"/>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421243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3D8D3-D3E0-4931-B6D4-F8A92C407468}"/>
              </a:ext>
            </a:extLst>
          </p:cNvPr>
          <p:cNvSpPr>
            <a:spLocks noGrp="1"/>
          </p:cNvSpPr>
          <p:nvPr>
            <p:ph type="dt" sz="half" idx="10"/>
          </p:nvPr>
        </p:nvSpPr>
        <p:spPr/>
        <p:txBody>
          <a:bodyPr/>
          <a:lstStyle/>
          <a:p>
            <a:fld id="{E39916C3-7C05-4926-BEF6-F1FAD4F7B15B}" type="datetime1">
              <a:rPr lang="en-GB" smtClean="0"/>
              <a:t>10/08/2020</a:t>
            </a:fld>
            <a:endParaRPr lang="en-GB"/>
          </a:p>
        </p:txBody>
      </p:sp>
      <p:sp>
        <p:nvSpPr>
          <p:cNvPr id="3" name="Footer Placeholder 2">
            <a:extLst>
              <a:ext uri="{FF2B5EF4-FFF2-40B4-BE49-F238E27FC236}">
                <a16:creationId xmlns:a16="http://schemas.microsoft.com/office/drawing/2014/main" id="{E6F96A78-10E9-4222-ACFB-FEFD15F03B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6086DB-067C-4C73-9A21-99C05035C8AA}"/>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360397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8E07-0E1F-4829-A832-8815C803A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1B3697-6704-413C-8FC8-5E959514D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4C67DF-E9A5-4862-A677-1E92DD539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36D2FA-C3AC-40D6-B28A-34C8277C69A5}"/>
              </a:ext>
            </a:extLst>
          </p:cNvPr>
          <p:cNvSpPr>
            <a:spLocks noGrp="1"/>
          </p:cNvSpPr>
          <p:nvPr>
            <p:ph type="dt" sz="half" idx="10"/>
          </p:nvPr>
        </p:nvSpPr>
        <p:spPr/>
        <p:txBody>
          <a:bodyPr/>
          <a:lstStyle/>
          <a:p>
            <a:fld id="{F121A703-7CD5-41F4-8642-A720C597875B}" type="datetime1">
              <a:rPr lang="en-GB" smtClean="0"/>
              <a:t>10/08/2020</a:t>
            </a:fld>
            <a:endParaRPr lang="en-GB"/>
          </a:p>
        </p:txBody>
      </p:sp>
      <p:sp>
        <p:nvSpPr>
          <p:cNvPr id="6" name="Footer Placeholder 5">
            <a:extLst>
              <a:ext uri="{FF2B5EF4-FFF2-40B4-BE49-F238E27FC236}">
                <a16:creationId xmlns:a16="http://schemas.microsoft.com/office/drawing/2014/main" id="{E18C1518-077A-48DB-8C1B-984886A766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F980D2-0604-455C-9B84-E8972583AEAC}"/>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372248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4B66-724C-4D56-A68F-E012498CF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E2C9AF-4984-43E2-9317-C56669ED39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5F990-A2AB-417D-94BC-8EC3FE995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32D68-18D1-468F-B745-65A0D5368957}"/>
              </a:ext>
            </a:extLst>
          </p:cNvPr>
          <p:cNvSpPr>
            <a:spLocks noGrp="1"/>
          </p:cNvSpPr>
          <p:nvPr>
            <p:ph type="dt" sz="half" idx="10"/>
          </p:nvPr>
        </p:nvSpPr>
        <p:spPr/>
        <p:txBody>
          <a:bodyPr/>
          <a:lstStyle/>
          <a:p>
            <a:fld id="{0E9C1652-5A5E-4AA1-A646-515FF390024B}" type="datetime1">
              <a:rPr lang="en-GB" smtClean="0"/>
              <a:t>10/08/2020</a:t>
            </a:fld>
            <a:endParaRPr lang="en-GB"/>
          </a:p>
        </p:txBody>
      </p:sp>
      <p:sp>
        <p:nvSpPr>
          <p:cNvPr id="6" name="Footer Placeholder 5">
            <a:extLst>
              <a:ext uri="{FF2B5EF4-FFF2-40B4-BE49-F238E27FC236}">
                <a16:creationId xmlns:a16="http://schemas.microsoft.com/office/drawing/2014/main" id="{59229CB9-501E-491B-9C31-79EAF35250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480521-27D6-406A-A71E-816EA4EEAC11}"/>
              </a:ext>
            </a:extLst>
          </p:cNvPr>
          <p:cNvSpPr>
            <a:spLocks noGrp="1"/>
          </p:cNvSpPr>
          <p:nvPr>
            <p:ph type="sldNum" sz="quarter" idx="12"/>
          </p:nvPr>
        </p:nvSpPr>
        <p:spPr/>
        <p:txBody>
          <a:bodyPr/>
          <a:lstStyle/>
          <a:p>
            <a:fld id="{BDFD9B4B-A3B5-420E-82AD-C1DBA1AF10B4}" type="slidenum">
              <a:rPr lang="en-GB" smtClean="0"/>
              <a:t>‹#›</a:t>
            </a:fld>
            <a:endParaRPr lang="en-GB"/>
          </a:p>
        </p:txBody>
      </p:sp>
    </p:spTree>
    <p:extLst>
      <p:ext uri="{BB962C8B-B14F-4D97-AF65-F5344CB8AC3E}">
        <p14:creationId xmlns:p14="http://schemas.microsoft.com/office/powerpoint/2010/main" val="110047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D8960-8B4A-4505-A65D-32F8F181E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9CCF45-54C7-4C15-ACF4-AFB8496ED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BFB086-543A-44EB-91A3-1BDE22719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4FF88-F487-471D-84FF-01F65B55EB1B}" type="datetime1">
              <a:rPr lang="en-GB" smtClean="0"/>
              <a:t>10/08/2020</a:t>
            </a:fld>
            <a:endParaRPr lang="en-GB"/>
          </a:p>
        </p:txBody>
      </p:sp>
      <p:sp>
        <p:nvSpPr>
          <p:cNvPr id="5" name="Footer Placeholder 4">
            <a:extLst>
              <a:ext uri="{FF2B5EF4-FFF2-40B4-BE49-F238E27FC236}">
                <a16:creationId xmlns:a16="http://schemas.microsoft.com/office/drawing/2014/main" id="{352EF0CD-9521-402F-A213-BC8CE4126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84B8E7-15E1-4514-BC66-A473CA5CF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D9B4B-A3B5-420E-82AD-C1DBA1AF10B4}" type="slidenum">
              <a:rPr lang="en-GB" smtClean="0"/>
              <a:t>‹#›</a:t>
            </a:fld>
            <a:endParaRPr lang="en-GB"/>
          </a:p>
        </p:txBody>
      </p:sp>
    </p:spTree>
    <p:extLst>
      <p:ext uri="{BB962C8B-B14F-4D97-AF65-F5344CB8AC3E}">
        <p14:creationId xmlns:p14="http://schemas.microsoft.com/office/powerpoint/2010/main" val="126506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nybooks.com/articles/1997/01/09/billions-and-billions-of-demo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18" Type="http://schemas.openxmlformats.org/officeDocument/2006/relationships/slide" Target="slide8.xml"/><Relationship Id="rId3" Type="http://schemas.openxmlformats.org/officeDocument/2006/relationships/slide" Target="slide3.xml"/><Relationship Id="rId21" Type="http://schemas.openxmlformats.org/officeDocument/2006/relationships/slide" Target="slide59.xml"/><Relationship Id="rId7" Type="http://schemas.openxmlformats.org/officeDocument/2006/relationships/image" Target="../media/image20.png"/><Relationship Id="rId12" Type="http://schemas.openxmlformats.org/officeDocument/2006/relationships/slide" Target="slide34.xml"/><Relationship Id="rId1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4.png"/><Relationship Id="rId5" Type="http://schemas.openxmlformats.org/officeDocument/2006/relationships/image" Target="../media/image2.png"/><Relationship Id="rId15" Type="http://schemas.openxmlformats.org/officeDocument/2006/relationships/slide" Target="slide48.xml"/><Relationship Id="rId10" Type="http://schemas.openxmlformats.org/officeDocument/2006/relationships/image" Target="../media/image3.png"/><Relationship Id="rId19" Type="http://schemas.openxmlformats.org/officeDocument/2006/relationships/image" Target="../media/image63.png"/><Relationship Id="rId4" Type="http://schemas.openxmlformats.org/officeDocument/2006/relationships/image" Target="../media/image11.png"/><Relationship Id="rId9" Type="http://schemas.openxmlformats.org/officeDocument/2006/relationships/slide" Target="slide80.xml"/><Relationship Id="rId14" Type="http://schemas.openxmlformats.org/officeDocument/2006/relationships/image" Target="../media/image5.png"/><Relationship Id="rId22"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darwinproject.ac.uk/letter/?docId=letters/DCP-LETT-2814.xml;query=I%20cannot%20persuade%20myself;brand=defaul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i.org/10.1098/rstb.2015.0248" TargetMode="Externa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medium.com/@johnhawks/three-big-insights-into-our-african-origins-3fa01eb5f03" TargetMode="External"/><Relationship Id="rId1" Type="http://schemas.openxmlformats.org/officeDocument/2006/relationships/slideLayout" Target="../slideLayouts/slideLayout2.xml"/><Relationship Id="rId6" Type="http://schemas.openxmlformats.org/officeDocument/2006/relationships/hyperlink" Target="https://anthropology.columbian.gwu.edu/bernard-wood" TargetMode="External"/><Relationship Id="rId5" Type="http://schemas.openxmlformats.org/officeDocument/2006/relationships/image" Target="../media/image43.jpeg"/><Relationship Id="rId4" Type="http://schemas.microsoft.com/office/2007/relationships/hdphoto" Target="../media/hdphoto10.wdp"/></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smithsonianmag.com/science-nature/neanderthals.html" TargetMode="Externa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smithsonianmag.com/science-nature/new-research-redefining-what-we-thought-about-neanderthals-180971918/" TargetMode="External"/><Relationship Id="rId1" Type="http://schemas.openxmlformats.org/officeDocument/2006/relationships/slideLayout" Target="../slideLayouts/slideLayout2.xml"/><Relationship Id="rId4" Type="http://schemas.microsoft.com/office/2007/relationships/hdphoto" Target="../media/hdphoto11.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package" Target="../embeddings/Microsoft_Excel_Worksheet.xlsx"/></Relationships>
</file>

<file path=ppt/slides/_rels/slide6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notesSlide" Target="../notesSlides/notesSlide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16.wdp"/></Relationships>
</file>

<file path=ppt/slides/_rels/slide71.xml.rels><?xml version="1.0" encoding="UTF-8" standalone="yes"?>
<Relationships xmlns="http://schemas.openxmlformats.org/package/2006/relationships"><Relationship Id="rId2" Type="http://schemas.openxmlformats.org/officeDocument/2006/relationships/image" Target="../media/image61.jf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f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darwins-god.blogspot.com/2010/12/arsenic-based-biochemistry-turning.html" TargetMode="External"/><Relationship Id="rId1" Type="http://schemas.openxmlformats.org/officeDocument/2006/relationships/slideLayout" Target="../slideLayouts/slideLayout2.xml"/><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newscientist.com/article/mg21328562-000-the-god-issue-we-are-all-born-believer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theguardian.com/commentisfree/belief/2008/nov/25/religion-children-god-belief"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74.jp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73.jpg"/><Relationship Id="rId10" Type="http://schemas.openxmlformats.org/officeDocument/2006/relationships/hyperlink" Target="http://www.evolutionnews.org/" TargetMode="External"/><Relationship Id="rId4" Type="http://schemas.openxmlformats.org/officeDocument/2006/relationships/image" Target="../media/image72.jpg"/><Relationship Id="rId9" Type="http://schemas.openxmlformats.org/officeDocument/2006/relationships/image" Target="../media/image76.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FA2A-1C7E-4CC6-8FCD-65FBD1E65D43}"/>
              </a:ext>
            </a:extLst>
          </p:cNvPr>
          <p:cNvSpPr>
            <a:spLocks noGrp="1"/>
          </p:cNvSpPr>
          <p:nvPr>
            <p:ph type="ctrTitle"/>
          </p:nvPr>
        </p:nvSpPr>
        <p:spPr>
          <a:xfrm>
            <a:off x="1356850" y="699576"/>
            <a:ext cx="9724105" cy="3467566"/>
          </a:xfrm>
        </p:spPr>
        <p:txBody>
          <a:bodyPr>
            <a:normAutofit/>
          </a:bodyPr>
          <a:lstStyle/>
          <a:p>
            <a:r>
              <a:rPr lang="en-GB" sz="5300" b="1" i="0" dirty="0"/>
              <a:t>The Qur’an and the truth about Evolution</a:t>
            </a:r>
            <a:br>
              <a:rPr lang="en-GB" i="0" dirty="0"/>
            </a:br>
            <a:endParaRPr lang="en-GB" i="0" dirty="0"/>
          </a:p>
        </p:txBody>
      </p:sp>
      <p:sp>
        <p:nvSpPr>
          <p:cNvPr id="3" name="Subtitle 2">
            <a:extLst>
              <a:ext uri="{FF2B5EF4-FFF2-40B4-BE49-F238E27FC236}">
                <a16:creationId xmlns:a16="http://schemas.microsoft.com/office/drawing/2014/main" id="{FF8D6B56-8A8E-419E-8208-0B41F80E1275}"/>
              </a:ext>
            </a:extLst>
          </p:cNvPr>
          <p:cNvSpPr>
            <a:spLocks noGrp="1"/>
          </p:cNvSpPr>
          <p:nvPr>
            <p:ph type="subTitle" idx="1"/>
          </p:nvPr>
        </p:nvSpPr>
        <p:spPr>
          <a:xfrm>
            <a:off x="1356850" y="5142271"/>
            <a:ext cx="9724105" cy="822296"/>
          </a:xfrm>
        </p:spPr>
        <p:txBody>
          <a:bodyPr>
            <a:normAutofit lnSpcReduction="10000"/>
          </a:bodyPr>
          <a:lstStyle/>
          <a:p>
            <a:r>
              <a:rPr lang="en-GB" dirty="0"/>
              <a:t>Marwan Boustany</a:t>
            </a:r>
          </a:p>
          <a:p>
            <a:r>
              <a:rPr lang="en-GB" dirty="0"/>
              <a:t>2019</a:t>
            </a:r>
          </a:p>
        </p:txBody>
      </p:sp>
    </p:spTree>
    <p:extLst>
      <p:ext uri="{BB962C8B-B14F-4D97-AF65-F5344CB8AC3E}">
        <p14:creationId xmlns:p14="http://schemas.microsoft.com/office/powerpoint/2010/main" val="882949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5CB5-270B-43F6-A64E-00C52C9D3CC0}"/>
              </a:ext>
            </a:extLst>
          </p:cNvPr>
          <p:cNvSpPr>
            <a:spLocks noGrp="1"/>
          </p:cNvSpPr>
          <p:nvPr>
            <p:ph type="title"/>
          </p:nvPr>
        </p:nvSpPr>
        <p:spPr/>
        <p:txBody>
          <a:bodyPr/>
          <a:lstStyle/>
          <a:p>
            <a:r>
              <a:rPr lang="en-GB" b="1" dirty="0"/>
              <a:t>Trickery with definitions</a:t>
            </a:r>
          </a:p>
        </p:txBody>
      </p:sp>
      <p:sp>
        <p:nvSpPr>
          <p:cNvPr id="3" name="Content Placeholder 2">
            <a:extLst>
              <a:ext uri="{FF2B5EF4-FFF2-40B4-BE49-F238E27FC236}">
                <a16:creationId xmlns:a16="http://schemas.microsoft.com/office/drawing/2014/main" id="{1FD03404-F597-49A6-9576-9AADD0C7845F}"/>
              </a:ext>
            </a:extLst>
          </p:cNvPr>
          <p:cNvSpPr>
            <a:spLocks noGrp="1"/>
          </p:cNvSpPr>
          <p:nvPr>
            <p:ph idx="1"/>
          </p:nvPr>
        </p:nvSpPr>
        <p:spPr>
          <a:xfrm>
            <a:off x="838199" y="1767840"/>
            <a:ext cx="7101969" cy="4588510"/>
          </a:xfrm>
        </p:spPr>
        <p:txBody>
          <a:bodyPr>
            <a:normAutofit/>
          </a:bodyPr>
          <a:lstStyle/>
          <a:p>
            <a:pPr marL="0" indent="0">
              <a:buNone/>
            </a:pPr>
            <a:r>
              <a:rPr lang="en-GB" sz="3200" dirty="0"/>
              <a:t>In order to confuse people about the story of evolution, various meanings for the same word are used interchangeably:</a:t>
            </a:r>
          </a:p>
          <a:p>
            <a:r>
              <a:rPr lang="en-GB" sz="3200" dirty="0"/>
              <a:t>Change over time </a:t>
            </a:r>
          </a:p>
          <a:p>
            <a:r>
              <a:rPr lang="en-GB" sz="3200" b="1" dirty="0"/>
              <a:t>The process of variation </a:t>
            </a:r>
            <a:r>
              <a:rPr lang="en-GB" sz="3200" dirty="0"/>
              <a:t>seen within types of creatures, e.g., fish, birds, humans [colours, sizes, shapes, etc.].</a:t>
            </a:r>
          </a:p>
          <a:p>
            <a:r>
              <a:rPr lang="en-US" sz="3200" dirty="0"/>
              <a:t>The process of universal common descent, from a cell to you.</a:t>
            </a:r>
          </a:p>
        </p:txBody>
      </p:sp>
      <p:sp>
        <p:nvSpPr>
          <p:cNvPr id="4" name="Slide Number Placeholder 3">
            <a:extLst>
              <a:ext uri="{FF2B5EF4-FFF2-40B4-BE49-F238E27FC236}">
                <a16:creationId xmlns:a16="http://schemas.microsoft.com/office/drawing/2014/main" id="{91E86552-CED3-420E-8D68-5918974BB843}"/>
              </a:ext>
            </a:extLst>
          </p:cNvPr>
          <p:cNvSpPr>
            <a:spLocks noGrp="1"/>
          </p:cNvSpPr>
          <p:nvPr>
            <p:ph type="sldNum" sz="quarter" idx="12"/>
          </p:nvPr>
        </p:nvSpPr>
        <p:spPr/>
        <p:txBody>
          <a:bodyPr/>
          <a:lstStyle/>
          <a:p>
            <a:fld id="{BDFD9B4B-A3B5-420E-82AD-C1DBA1AF10B4}" type="slidenum">
              <a:rPr lang="en-GB" smtClean="0"/>
              <a:t>10</a:t>
            </a:fld>
            <a:endParaRPr lang="en-GB"/>
          </a:p>
        </p:txBody>
      </p:sp>
      <p:cxnSp>
        <p:nvCxnSpPr>
          <p:cNvPr id="7" name="Straight Arrow Connector 6">
            <a:extLst>
              <a:ext uri="{FF2B5EF4-FFF2-40B4-BE49-F238E27FC236}">
                <a16:creationId xmlns:a16="http://schemas.microsoft.com/office/drawing/2014/main" id="{BB9C90D6-0FF1-421A-8156-E278A00180DF}"/>
              </a:ext>
            </a:extLst>
          </p:cNvPr>
          <p:cNvCxnSpPr>
            <a:cxnSpLocks/>
          </p:cNvCxnSpPr>
          <p:nvPr/>
        </p:nvCxnSpPr>
        <p:spPr>
          <a:xfrm>
            <a:off x="6879771" y="4499075"/>
            <a:ext cx="90569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EDD41AA1-0722-4C9F-932E-A504CE5D455C}"/>
              </a:ext>
            </a:extLst>
          </p:cNvPr>
          <p:cNvSpPr/>
          <p:nvPr/>
        </p:nvSpPr>
        <p:spPr>
          <a:xfrm>
            <a:off x="7991474" y="5088529"/>
            <a:ext cx="4130853" cy="1477328"/>
          </a:xfrm>
          <a:prstGeom prst="rect">
            <a:avLst/>
          </a:prstGeom>
        </p:spPr>
        <p:txBody>
          <a:bodyPr wrap="square">
            <a:spAutoFit/>
          </a:bodyPr>
          <a:lstStyle/>
          <a:p>
            <a:r>
              <a:rPr lang="en-US" dirty="0"/>
              <a:t>And of His signs is the creation of the heavens and the earth and the </a:t>
            </a:r>
            <a:r>
              <a:rPr lang="en-US" dirty="0">
                <a:solidFill>
                  <a:srgbClr val="00B050"/>
                </a:solidFill>
              </a:rPr>
              <a:t>diversity of your languages and your </a:t>
            </a:r>
            <a:r>
              <a:rPr lang="en-GB" dirty="0">
                <a:solidFill>
                  <a:srgbClr val="00B050"/>
                </a:solidFill>
              </a:rPr>
              <a:t>colours</a:t>
            </a:r>
            <a:r>
              <a:rPr lang="en-US" dirty="0"/>
              <a:t>. Indeed in that are signs for those of knowledge.</a:t>
            </a:r>
          </a:p>
          <a:p>
            <a:pPr algn="ctr"/>
            <a:r>
              <a:rPr lang="en-US" dirty="0"/>
              <a:t>(Qur’an 30:22)</a:t>
            </a:r>
            <a:endParaRPr lang="en-GB" dirty="0"/>
          </a:p>
        </p:txBody>
      </p:sp>
      <p:pic>
        <p:nvPicPr>
          <p:cNvPr id="6" name="Picture 5">
            <a:extLst>
              <a:ext uri="{FF2B5EF4-FFF2-40B4-BE49-F238E27FC236}">
                <a16:creationId xmlns:a16="http://schemas.microsoft.com/office/drawing/2014/main" id="{0EF312D5-0F6A-4B47-905A-1D866F95F6F6}"/>
              </a:ext>
            </a:extLst>
          </p:cNvPr>
          <p:cNvPicPr>
            <a:picLocks noChangeAspect="1"/>
          </p:cNvPicPr>
          <p:nvPr/>
        </p:nvPicPr>
        <p:blipFill rotWithShape="1">
          <a:blip r:embed="rId3">
            <a:extLst>
              <a:ext uri="{28A0092B-C50C-407E-A947-70E740481C1C}">
                <a14:useLocalDpi xmlns:a14="http://schemas.microsoft.com/office/drawing/2010/main" val="0"/>
              </a:ext>
            </a:extLst>
          </a:blip>
          <a:srcRect l="15425" r="11608"/>
          <a:stretch/>
        </p:blipFill>
        <p:spPr>
          <a:xfrm>
            <a:off x="7940168" y="1027906"/>
            <a:ext cx="4130853" cy="4014650"/>
          </a:xfrm>
          <a:prstGeom prst="rect">
            <a:avLst/>
          </a:prstGeom>
        </p:spPr>
      </p:pic>
    </p:spTree>
    <p:extLst>
      <p:ext uri="{BB962C8B-B14F-4D97-AF65-F5344CB8AC3E}">
        <p14:creationId xmlns:p14="http://schemas.microsoft.com/office/powerpoint/2010/main" val="5851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5CB5-270B-43F6-A64E-00C52C9D3CC0}"/>
              </a:ext>
            </a:extLst>
          </p:cNvPr>
          <p:cNvSpPr>
            <a:spLocks noGrp="1"/>
          </p:cNvSpPr>
          <p:nvPr>
            <p:ph type="title"/>
          </p:nvPr>
        </p:nvSpPr>
        <p:spPr/>
        <p:txBody>
          <a:bodyPr/>
          <a:lstStyle/>
          <a:p>
            <a:r>
              <a:rPr lang="en-GB" b="1" dirty="0"/>
              <a:t>Trickery with definitions</a:t>
            </a:r>
          </a:p>
        </p:txBody>
      </p:sp>
      <p:sp>
        <p:nvSpPr>
          <p:cNvPr id="3" name="Content Placeholder 2">
            <a:extLst>
              <a:ext uri="{FF2B5EF4-FFF2-40B4-BE49-F238E27FC236}">
                <a16:creationId xmlns:a16="http://schemas.microsoft.com/office/drawing/2014/main" id="{1FD03404-F597-49A6-9576-9AADD0C7845F}"/>
              </a:ext>
            </a:extLst>
          </p:cNvPr>
          <p:cNvSpPr>
            <a:spLocks noGrp="1"/>
          </p:cNvSpPr>
          <p:nvPr>
            <p:ph idx="1"/>
          </p:nvPr>
        </p:nvSpPr>
        <p:spPr>
          <a:xfrm>
            <a:off x="838199" y="1767840"/>
            <a:ext cx="7101969" cy="4588510"/>
          </a:xfrm>
        </p:spPr>
        <p:txBody>
          <a:bodyPr>
            <a:normAutofit/>
          </a:bodyPr>
          <a:lstStyle/>
          <a:p>
            <a:pPr marL="0" indent="0">
              <a:buNone/>
            </a:pPr>
            <a:r>
              <a:rPr lang="en-GB" sz="3200" dirty="0"/>
              <a:t>In order to confuse people about the story of evolution, various meanings for the same word are used interchangeably:</a:t>
            </a:r>
          </a:p>
          <a:p>
            <a:r>
              <a:rPr lang="en-GB" sz="3200" dirty="0"/>
              <a:t>Change over time </a:t>
            </a:r>
          </a:p>
          <a:p>
            <a:r>
              <a:rPr lang="en-GB" sz="3200" dirty="0"/>
              <a:t>The process of variation seen within types of animals, e.g., fish, birds, humans [colours, sizes, shapes, etc.].</a:t>
            </a:r>
          </a:p>
          <a:p>
            <a:r>
              <a:rPr lang="en-US" sz="3200" b="1" dirty="0"/>
              <a:t>The process of universal common descent</a:t>
            </a:r>
            <a:r>
              <a:rPr lang="en-US" sz="3200" dirty="0"/>
              <a:t>, from a cell to you.</a:t>
            </a:r>
          </a:p>
        </p:txBody>
      </p:sp>
      <p:sp>
        <p:nvSpPr>
          <p:cNvPr id="4" name="Slide Number Placeholder 3">
            <a:extLst>
              <a:ext uri="{FF2B5EF4-FFF2-40B4-BE49-F238E27FC236}">
                <a16:creationId xmlns:a16="http://schemas.microsoft.com/office/drawing/2014/main" id="{91E86552-CED3-420E-8D68-5918974BB843}"/>
              </a:ext>
            </a:extLst>
          </p:cNvPr>
          <p:cNvSpPr>
            <a:spLocks noGrp="1"/>
          </p:cNvSpPr>
          <p:nvPr>
            <p:ph type="sldNum" sz="quarter" idx="12"/>
          </p:nvPr>
        </p:nvSpPr>
        <p:spPr/>
        <p:txBody>
          <a:bodyPr/>
          <a:lstStyle/>
          <a:p>
            <a:fld id="{BDFD9B4B-A3B5-420E-82AD-C1DBA1AF10B4}" type="slidenum">
              <a:rPr lang="en-GB" smtClean="0"/>
              <a:t>11</a:t>
            </a:fld>
            <a:endParaRPr lang="en-GB"/>
          </a:p>
        </p:txBody>
      </p:sp>
      <p:cxnSp>
        <p:nvCxnSpPr>
          <p:cNvPr id="7" name="Straight Arrow Connector 6">
            <a:extLst>
              <a:ext uri="{FF2B5EF4-FFF2-40B4-BE49-F238E27FC236}">
                <a16:creationId xmlns:a16="http://schemas.microsoft.com/office/drawing/2014/main" id="{BB9C90D6-0FF1-421A-8156-E278A00180DF}"/>
              </a:ext>
            </a:extLst>
          </p:cNvPr>
          <p:cNvCxnSpPr>
            <a:cxnSpLocks/>
          </p:cNvCxnSpPr>
          <p:nvPr/>
        </p:nvCxnSpPr>
        <p:spPr>
          <a:xfrm>
            <a:off x="5686698" y="5927280"/>
            <a:ext cx="211618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38F85C22-9B7F-4ECA-9C08-582567F1ADF7}"/>
              </a:ext>
            </a:extLst>
          </p:cNvPr>
          <p:cNvPicPr>
            <a:picLocks noChangeAspect="1"/>
          </p:cNvPicPr>
          <p:nvPr/>
        </p:nvPicPr>
        <p:blipFill>
          <a:blip r:embed="rId3">
            <a:graysc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7909682" y="3446"/>
            <a:ext cx="4282319" cy="6423479"/>
          </a:xfrm>
          <a:prstGeom prst="rect">
            <a:avLst/>
          </a:prstGeom>
        </p:spPr>
      </p:pic>
      <p:sp>
        <p:nvSpPr>
          <p:cNvPr id="13" name="Rectangle 12">
            <a:extLst>
              <a:ext uri="{FF2B5EF4-FFF2-40B4-BE49-F238E27FC236}">
                <a16:creationId xmlns:a16="http://schemas.microsoft.com/office/drawing/2014/main" id="{2ECE2A15-A892-41C0-82B9-871DD57957A6}"/>
              </a:ext>
            </a:extLst>
          </p:cNvPr>
          <p:cNvSpPr/>
          <p:nvPr/>
        </p:nvSpPr>
        <p:spPr>
          <a:xfrm>
            <a:off x="9469650" y="6052465"/>
            <a:ext cx="975360" cy="3744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F618512-9FAC-48D5-AB8F-10876743B4EF}"/>
              </a:ext>
            </a:extLst>
          </p:cNvPr>
          <p:cNvSpPr/>
          <p:nvPr/>
        </p:nvSpPr>
        <p:spPr>
          <a:xfrm>
            <a:off x="10150007" y="377605"/>
            <a:ext cx="1040674" cy="6413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9F7B6457-623B-4601-A4ED-C060FF3845AC}"/>
              </a:ext>
            </a:extLst>
          </p:cNvPr>
          <p:cNvCxnSpPr>
            <a:cxnSpLocks/>
            <a:stCxn id="13" idx="0"/>
            <a:endCxn id="14" idx="2"/>
          </p:cNvCxnSpPr>
          <p:nvPr/>
        </p:nvCxnSpPr>
        <p:spPr>
          <a:xfrm flipV="1">
            <a:off x="9957330" y="1018910"/>
            <a:ext cx="713014" cy="5033555"/>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53113C5-A95A-473B-8037-9F7DAA77B4F0}"/>
              </a:ext>
            </a:extLst>
          </p:cNvPr>
          <p:cNvSpPr txBox="1"/>
          <p:nvPr/>
        </p:nvSpPr>
        <p:spPr>
          <a:xfrm>
            <a:off x="1586761" y="6239699"/>
            <a:ext cx="5757031" cy="369332"/>
          </a:xfrm>
          <a:prstGeom prst="rect">
            <a:avLst/>
          </a:prstGeom>
          <a:solidFill>
            <a:srgbClr val="FFFF00"/>
          </a:solidFill>
          <a:ln>
            <a:solidFill>
              <a:srgbClr val="FF0000"/>
            </a:solidFill>
          </a:ln>
        </p:spPr>
        <p:txBody>
          <a:bodyPr wrap="square" rtlCol="0">
            <a:spAutoFit/>
          </a:bodyPr>
          <a:lstStyle/>
          <a:p>
            <a:r>
              <a:rPr lang="en-GB" b="1" dirty="0">
                <a:solidFill>
                  <a:srgbClr val="FF0000"/>
                </a:solidFill>
              </a:rPr>
              <a:t>This is actually what they are trying to make you believe</a:t>
            </a:r>
          </a:p>
        </p:txBody>
      </p:sp>
    </p:spTree>
    <p:extLst>
      <p:ext uri="{BB962C8B-B14F-4D97-AF65-F5344CB8AC3E}">
        <p14:creationId xmlns:p14="http://schemas.microsoft.com/office/powerpoint/2010/main" val="42658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2000"/>
                                        <p:tgtEl>
                                          <p:spTgt spid="21"/>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F544011-2D7D-45A6-944E-E42BC3E70741}"/>
              </a:ext>
            </a:extLst>
          </p:cNvPr>
          <p:cNvSpPr>
            <a:spLocks noGrp="1" noChangeArrowheads="1"/>
          </p:cNvSpPr>
          <p:nvPr>
            <p:ph type="title"/>
          </p:nvPr>
        </p:nvSpPr>
        <p:spPr>
          <a:xfrm>
            <a:off x="838200" y="365125"/>
            <a:ext cx="7112727" cy="1325563"/>
          </a:xfrm>
        </p:spPr>
        <p:txBody>
          <a:bodyPr/>
          <a:lstStyle/>
          <a:p>
            <a:r>
              <a:rPr lang="en-GB" altLang="en-US" b="1" i="0" dirty="0"/>
              <a:t>What is Evolution</a:t>
            </a:r>
            <a:endParaRPr lang="en-GB" altLang="en-US" i="0" dirty="0"/>
          </a:p>
        </p:txBody>
      </p:sp>
      <p:sp>
        <p:nvSpPr>
          <p:cNvPr id="57347" name="Rectangle 3">
            <a:extLst>
              <a:ext uri="{FF2B5EF4-FFF2-40B4-BE49-F238E27FC236}">
                <a16:creationId xmlns:a16="http://schemas.microsoft.com/office/drawing/2014/main" id="{A895393F-FEC0-40E2-B52C-CCFA9EED5A30}"/>
              </a:ext>
            </a:extLst>
          </p:cNvPr>
          <p:cNvSpPr>
            <a:spLocks noGrp="1" noChangeArrowheads="1"/>
          </p:cNvSpPr>
          <p:nvPr>
            <p:ph idx="1"/>
          </p:nvPr>
        </p:nvSpPr>
        <p:spPr>
          <a:xfrm>
            <a:off x="838200" y="1825624"/>
            <a:ext cx="7051766" cy="4530725"/>
          </a:xfrm>
        </p:spPr>
        <p:txBody>
          <a:bodyPr>
            <a:normAutofit lnSpcReduction="10000"/>
          </a:bodyPr>
          <a:lstStyle/>
          <a:p>
            <a:pPr marL="0" indent="0">
              <a:lnSpc>
                <a:spcPct val="90000"/>
              </a:lnSpc>
              <a:buNone/>
            </a:pPr>
            <a:r>
              <a:rPr lang="en-GB" altLang="en-US" sz="3200" i="0" dirty="0"/>
              <a:t>In this talk ‘Evolution’ </a:t>
            </a:r>
            <a:r>
              <a:rPr lang="en-GB" altLang="en-US" sz="3200" dirty="0"/>
              <a:t>means</a:t>
            </a:r>
            <a:r>
              <a:rPr lang="en-GB" altLang="en-US" sz="3200" i="0" dirty="0"/>
              <a:t>:</a:t>
            </a:r>
          </a:p>
          <a:p>
            <a:r>
              <a:rPr lang="en-GB" altLang="en-US" sz="3200" b="1" dirty="0"/>
              <a:t>All creatures are related through descent</a:t>
            </a:r>
            <a:r>
              <a:rPr lang="en-GB" altLang="en-US" sz="3200" b="1" i="0" dirty="0"/>
              <a:t>:</a:t>
            </a:r>
          </a:p>
          <a:p>
            <a:pPr lvl="1"/>
            <a:r>
              <a:rPr lang="en-GB" altLang="en-US" sz="2800" i="0" dirty="0"/>
              <a:t>The idea that modern creatures are the products of earlier creatures in an unbroken chain back to the earliest life-forms.</a:t>
            </a:r>
          </a:p>
          <a:p>
            <a:r>
              <a:rPr lang="en-GB" altLang="en-US" sz="3600" b="1" i="0" dirty="0"/>
              <a:t>How all creatures are related: </a:t>
            </a:r>
          </a:p>
          <a:p>
            <a:pPr lvl="1"/>
            <a:r>
              <a:rPr lang="en-GB" altLang="en-US" sz="2800" i="0" dirty="0"/>
              <a:t>Random/unguided mutation</a:t>
            </a:r>
            <a:r>
              <a:rPr lang="en-GB" altLang="en-US" sz="2800" dirty="0"/>
              <a:t>.</a:t>
            </a:r>
            <a:endParaRPr lang="en-GB" altLang="en-US" sz="2800" i="0" dirty="0"/>
          </a:p>
          <a:p>
            <a:pPr lvl="1"/>
            <a:r>
              <a:rPr lang="en-GB" altLang="en-US" sz="2800" i="0" dirty="0"/>
              <a:t>“Natural selection”.</a:t>
            </a:r>
          </a:p>
        </p:txBody>
      </p:sp>
      <p:sp>
        <p:nvSpPr>
          <p:cNvPr id="2" name="Slide Number Placeholder 1">
            <a:extLst>
              <a:ext uri="{FF2B5EF4-FFF2-40B4-BE49-F238E27FC236}">
                <a16:creationId xmlns:a16="http://schemas.microsoft.com/office/drawing/2014/main" id="{A5A271E0-E947-4F58-9486-2F1C8414ACAE}"/>
              </a:ext>
            </a:extLst>
          </p:cNvPr>
          <p:cNvSpPr>
            <a:spLocks noGrp="1"/>
          </p:cNvSpPr>
          <p:nvPr>
            <p:ph type="sldNum" sz="quarter" idx="12"/>
          </p:nvPr>
        </p:nvSpPr>
        <p:spPr/>
        <p:txBody>
          <a:bodyPr/>
          <a:lstStyle/>
          <a:p>
            <a:fld id="{BDFD9B4B-A3B5-420E-82AD-C1DBA1AF10B4}" type="slidenum">
              <a:rPr lang="en-GB" smtClean="0"/>
              <a:t>12</a:t>
            </a:fld>
            <a:endParaRPr lang="en-GB" dirty="0"/>
          </a:p>
        </p:txBody>
      </p:sp>
      <p:pic>
        <p:nvPicPr>
          <p:cNvPr id="6" name="Picture 5">
            <a:extLst>
              <a:ext uri="{FF2B5EF4-FFF2-40B4-BE49-F238E27FC236}">
                <a16:creationId xmlns:a16="http://schemas.microsoft.com/office/drawing/2014/main" id="{EEB8E5EA-1ADF-41B2-8489-B0F3816C8E1C}"/>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7890632" y="12246"/>
            <a:ext cx="4282319" cy="6423479"/>
          </a:xfrm>
          <a:prstGeom prst="rect">
            <a:avLst/>
          </a:prstGeom>
        </p:spPr>
      </p:pic>
      <p:sp>
        <p:nvSpPr>
          <p:cNvPr id="3" name="Rectangle 2">
            <a:extLst>
              <a:ext uri="{FF2B5EF4-FFF2-40B4-BE49-F238E27FC236}">
                <a16:creationId xmlns:a16="http://schemas.microsoft.com/office/drawing/2014/main" id="{F6216A28-ADAD-44F7-BC42-C4F8207800D1}"/>
              </a:ext>
            </a:extLst>
          </p:cNvPr>
          <p:cNvSpPr/>
          <p:nvPr/>
        </p:nvSpPr>
        <p:spPr>
          <a:xfrm>
            <a:off x="9452066" y="6061257"/>
            <a:ext cx="975360" cy="3744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A3B6FD8-A4E3-4FEB-A662-9E11C11DA038}"/>
              </a:ext>
            </a:extLst>
          </p:cNvPr>
          <p:cNvSpPr/>
          <p:nvPr/>
        </p:nvSpPr>
        <p:spPr>
          <a:xfrm>
            <a:off x="10132423" y="386397"/>
            <a:ext cx="1040674" cy="6413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E6707859-9E61-475E-89BE-12A7A5CB0584}"/>
              </a:ext>
            </a:extLst>
          </p:cNvPr>
          <p:cNvCxnSpPr>
            <a:cxnSpLocks/>
            <a:stCxn id="3" idx="0"/>
            <a:endCxn id="7" idx="2"/>
          </p:cNvCxnSpPr>
          <p:nvPr/>
        </p:nvCxnSpPr>
        <p:spPr>
          <a:xfrm flipV="1">
            <a:off x="9939746" y="1027702"/>
            <a:ext cx="713014" cy="5033555"/>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95BF484-BE5E-456F-B596-2F99D671B1A3}"/>
              </a:ext>
            </a:extLst>
          </p:cNvPr>
          <p:cNvCxnSpPr>
            <a:cxnSpLocks/>
          </p:cNvCxnSpPr>
          <p:nvPr/>
        </p:nvCxnSpPr>
        <p:spPr>
          <a:xfrm>
            <a:off x="2621279" y="2966366"/>
            <a:ext cx="5268687"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10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3728-8BD3-4EE1-8E76-4CDFB42688A2}"/>
              </a:ext>
            </a:extLst>
          </p:cNvPr>
          <p:cNvSpPr>
            <a:spLocks noGrp="1"/>
          </p:cNvSpPr>
          <p:nvPr>
            <p:ph type="title"/>
          </p:nvPr>
        </p:nvSpPr>
        <p:spPr>
          <a:xfrm>
            <a:off x="831850" y="1709738"/>
            <a:ext cx="4506504" cy="2852737"/>
          </a:xfrm>
        </p:spPr>
        <p:txBody>
          <a:bodyPr>
            <a:normAutofit fontScale="90000"/>
          </a:bodyPr>
          <a:lstStyle/>
          <a:p>
            <a:pPr algn="ctr"/>
            <a:r>
              <a:rPr lang="en-GB" dirty="0"/>
              <a:t>The Philosophical Basis of Evolutionary Theory</a:t>
            </a:r>
          </a:p>
        </p:txBody>
      </p:sp>
      <p:sp>
        <p:nvSpPr>
          <p:cNvPr id="3" name="Text Placeholder 2">
            <a:extLst>
              <a:ext uri="{FF2B5EF4-FFF2-40B4-BE49-F238E27FC236}">
                <a16:creationId xmlns:a16="http://schemas.microsoft.com/office/drawing/2014/main" id="{434DB86A-5AB1-4EA7-A964-45A3A5A16B79}"/>
              </a:ext>
            </a:extLst>
          </p:cNvPr>
          <p:cNvSpPr>
            <a:spLocks noGrp="1"/>
          </p:cNvSpPr>
          <p:nvPr>
            <p:ph type="body" idx="1"/>
          </p:nvPr>
        </p:nvSpPr>
        <p:spPr>
          <a:xfrm>
            <a:off x="831850" y="4589463"/>
            <a:ext cx="3957864" cy="1500187"/>
          </a:xfrm>
        </p:spPr>
        <p:txBody>
          <a:bodyPr/>
          <a:lstStyle/>
          <a:p>
            <a:pPr algn="ctr"/>
            <a:endParaRPr lang="en-GB" dirty="0"/>
          </a:p>
          <a:p>
            <a:pPr algn="ctr"/>
            <a:r>
              <a:rPr lang="en-GB" dirty="0">
                <a:solidFill>
                  <a:srgbClr val="00B050"/>
                </a:solidFill>
              </a:rPr>
              <a:t>Philosophy precedes and guides scientific theory</a:t>
            </a:r>
          </a:p>
        </p:txBody>
      </p:sp>
      <p:sp>
        <p:nvSpPr>
          <p:cNvPr id="4" name="Slide Number Placeholder 3">
            <a:extLst>
              <a:ext uri="{FF2B5EF4-FFF2-40B4-BE49-F238E27FC236}">
                <a16:creationId xmlns:a16="http://schemas.microsoft.com/office/drawing/2014/main" id="{5E4FDA36-1F86-430E-80C2-3496F4BA910E}"/>
              </a:ext>
            </a:extLst>
          </p:cNvPr>
          <p:cNvSpPr>
            <a:spLocks noGrp="1"/>
          </p:cNvSpPr>
          <p:nvPr>
            <p:ph type="sldNum" sz="quarter" idx="12"/>
          </p:nvPr>
        </p:nvSpPr>
        <p:spPr/>
        <p:txBody>
          <a:bodyPr/>
          <a:lstStyle/>
          <a:p>
            <a:fld id="{BDFD9B4B-A3B5-420E-82AD-C1DBA1AF10B4}" type="slidenum">
              <a:rPr lang="en-GB" smtClean="0"/>
              <a:t>13</a:t>
            </a:fld>
            <a:endParaRPr lang="en-GB"/>
          </a:p>
        </p:txBody>
      </p:sp>
      <p:pic>
        <p:nvPicPr>
          <p:cNvPr id="6" name="Picture 5">
            <a:extLst>
              <a:ext uri="{FF2B5EF4-FFF2-40B4-BE49-F238E27FC236}">
                <a16:creationId xmlns:a16="http://schemas.microsoft.com/office/drawing/2014/main" id="{719AB9CB-88FF-42EE-8677-415BC45EE5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5858" y="700631"/>
            <a:ext cx="3843746" cy="5137807"/>
          </a:xfrm>
          <a:prstGeom prst="rect">
            <a:avLst/>
          </a:prstGeom>
        </p:spPr>
      </p:pic>
    </p:spTree>
    <p:extLst>
      <p:ext uri="{BB962C8B-B14F-4D97-AF65-F5344CB8AC3E}">
        <p14:creationId xmlns:p14="http://schemas.microsoft.com/office/powerpoint/2010/main" val="123124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086BED32-FC6D-4517-A7D9-04D0ED2D2B17}"/>
              </a:ext>
            </a:extLst>
          </p:cNvPr>
          <p:cNvSpPr/>
          <p:nvPr/>
        </p:nvSpPr>
        <p:spPr>
          <a:xfrm>
            <a:off x="9045845" y="3239007"/>
            <a:ext cx="1512000" cy="511200"/>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29" name="Rectangle: Rounded Corners 28">
            <a:extLst>
              <a:ext uri="{FF2B5EF4-FFF2-40B4-BE49-F238E27FC236}">
                <a16:creationId xmlns:a16="http://schemas.microsoft.com/office/drawing/2014/main" id="{6446C89D-4864-49E7-A6FD-002572F5F35F}"/>
              </a:ext>
            </a:extLst>
          </p:cNvPr>
          <p:cNvSpPr/>
          <p:nvPr/>
        </p:nvSpPr>
        <p:spPr>
          <a:xfrm>
            <a:off x="5183263" y="3193990"/>
            <a:ext cx="1802421" cy="601235"/>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78" name="Rectangle: Rounded Corners 77">
            <a:extLst>
              <a:ext uri="{FF2B5EF4-FFF2-40B4-BE49-F238E27FC236}">
                <a16:creationId xmlns:a16="http://schemas.microsoft.com/office/drawing/2014/main" id="{DB087C33-3B90-4FF3-B3EE-45437566E39E}"/>
              </a:ext>
            </a:extLst>
          </p:cNvPr>
          <p:cNvSpPr/>
          <p:nvPr/>
        </p:nvSpPr>
        <p:spPr>
          <a:xfrm>
            <a:off x="5342463" y="2363268"/>
            <a:ext cx="1490400" cy="601200"/>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95" name="Rectangle: Rounded Corners 94">
            <a:extLst>
              <a:ext uri="{FF2B5EF4-FFF2-40B4-BE49-F238E27FC236}">
                <a16:creationId xmlns:a16="http://schemas.microsoft.com/office/drawing/2014/main" id="{283E60D1-28BB-4EAB-9801-855CC93C337E}"/>
              </a:ext>
            </a:extLst>
          </p:cNvPr>
          <p:cNvSpPr/>
          <p:nvPr/>
        </p:nvSpPr>
        <p:spPr>
          <a:xfrm>
            <a:off x="5342192" y="2368029"/>
            <a:ext cx="1490400" cy="601200"/>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38" name="Rectangle: Rounded Corners 37">
            <a:extLst>
              <a:ext uri="{FF2B5EF4-FFF2-40B4-BE49-F238E27FC236}">
                <a16:creationId xmlns:a16="http://schemas.microsoft.com/office/drawing/2014/main" id="{537AC1F7-87A8-4B84-9AC7-F7E88C59161C}"/>
              </a:ext>
            </a:extLst>
          </p:cNvPr>
          <p:cNvSpPr/>
          <p:nvPr/>
        </p:nvSpPr>
        <p:spPr>
          <a:xfrm>
            <a:off x="5373362" y="1436580"/>
            <a:ext cx="1436400" cy="601235"/>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 name="Slide Number Placeholder 3">
            <a:extLst>
              <a:ext uri="{FF2B5EF4-FFF2-40B4-BE49-F238E27FC236}">
                <a16:creationId xmlns:a16="http://schemas.microsoft.com/office/drawing/2014/main" id="{3715C417-99E3-4465-AED3-18AF2082DF82}"/>
              </a:ext>
            </a:extLst>
          </p:cNvPr>
          <p:cNvSpPr>
            <a:spLocks noGrp="1"/>
          </p:cNvSpPr>
          <p:nvPr>
            <p:ph type="sldNum" sz="quarter" idx="12"/>
          </p:nvPr>
        </p:nvSpPr>
        <p:spPr/>
        <p:txBody>
          <a:bodyPr/>
          <a:lstStyle/>
          <a:p>
            <a:fld id="{BDFD9B4B-A3B5-420E-82AD-C1DBA1AF10B4}" type="slidenum">
              <a:rPr lang="en-GB" smtClean="0"/>
              <a:t>14</a:t>
            </a:fld>
            <a:endParaRPr lang="en-GB"/>
          </a:p>
        </p:txBody>
      </p:sp>
      <p:sp>
        <p:nvSpPr>
          <p:cNvPr id="5" name="Rectangle: Rounded Corners 4">
            <a:extLst>
              <a:ext uri="{FF2B5EF4-FFF2-40B4-BE49-F238E27FC236}">
                <a16:creationId xmlns:a16="http://schemas.microsoft.com/office/drawing/2014/main" id="{D26CF841-4486-4DBC-9507-FCA73B849820}"/>
              </a:ext>
            </a:extLst>
          </p:cNvPr>
          <p:cNvSpPr/>
          <p:nvPr/>
        </p:nvSpPr>
        <p:spPr>
          <a:xfrm>
            <a:off x="1648268" y="3239630"/>
            <a:ext cx="125290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Evidence</a:t>
            </a:r>
          </a:p>
        </p:txBody>
      </p:sp>
      <p:cxnSp>
        <p:nvCxnSpPr>
          <p:cNvPr id="15" name="Straight Arrow Connector 14">
            <a:extLst>
              <a:ext uri="{FF2B5EF4-FFF2-40B4-BE49-F238E27FC236}">
                <a16:creationId xmlns:a16="http://schemas.microsoft.com/office/drawing/2014/main" id="{15C97426-99C9-4C94-91D7-4D56ED489120}"/>
              </a:ext>
            </a:extLst>
          </p:cNvPr>
          <p:cNvCxnSpPr>
            <a:cxnSpLocks/>
            <a:stCxn id="5" idx="3"/>
            <a:endCxn id="8" idx="1"/>
          </p:cNvCxnSpPr>
          <p:nvPr/>
        </p:nvCxnSpPr>
        <p:spPr>
          <a:xfrm>
            <a:off x="2901169" y="3494607"/>
            <a:ext cx="228220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774DF54-5E79-479F-AE8E-9FA71218E25B}"/>
              </a:ext>
            </a:extLst>
          </p:cNvPr>
          <p:cNvCxnSpPr>
            <a:cxnSpLocks/>
            <a:stCxn id="8" idx="3"/>
            <a:endCxn id="7" idx="1"/>
          </p:cNvCxnSpPr>
          <p:nvPr/>
        </p:nvCxnSpPr>
        <p:spPr>
          <a:xfrm flipV="1">
            <a:off x="6985792" y="3494607"/>
            <a:ext cx="205922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1C53F10D-1E1D-4CE4-8820-9E3894537756}"/>
              </a:ext>
            </a:extLst>
          </p:cNvPr>
          <p:cNvSpPr/>
          <p:nvPr/>
        </p:nvSpPr>
        <p:spPr>
          <a:xfrm>
            <a:off x="-1" y="0"/>
            <a:ext cx="2399071" cy="1323439"/>
          </a:xfrm>
          <a:prstGeom prst="rect">
            <a:avLst/>
          </a:prstGeom>
          <a:solidFill>
            <a:srgbClr val="F9D1B7"/>
          </a:solidFill>
          <a:ln>
            <a:noFill/>
          </a:ln>
        </p:spPr>
        <p:txBody>
          <a:bodyPr wrap="square">
            <a:spAutoFit/>
          </a:bodyPr>
          <a:lstStyle/>
          <a:p>
            <a:r>
              <a:rPr lang="en-US" sz="1600" b="1" dirty="0"/>
              <a:t>Hypothesis</a:t>
            </a:r>
            <a:r>
              <a:rPr lang="en-US" sz="1600" dirty="0"/>
              <a:t>: A proposed explanation made on the basis of limited evidence as a starting point for further investigation.</a:t>
            </a:r>
            <a:endParaRPr lang="en-GB" sz="1600" dirty="0"/>
          </a:p>
        </p:txBody>
      </p:sp>
      <p:sp>
        <p:nvSpPr>
          <p:cNvPr id="22" name="Rectangle: Rounded Corners 21">
            <a:extLst>
              <a:ext uri="{FF2B5EF4-FFF2-40B4-BE49-F238E27FC236}">
                <a16:creationId xmlns:a16="http://schemas.microsoft.com/office/drawing/2014/main" id="{5F473018-8234-454A-91BE-2C6765AAF14E}"/>
              </a:ext>
            </a:extLst>
          </p:cNvPr>
          <p:cNvSpPr/>
          <p:nvPr/>
        </p:nvSpPr>
        <p:spPr>
          <a:xfrm>
            <a:off x="5369656" y="1440735"/>
            <a:ext cx="1436075" cy="601235"/>
          </a:xfrm>
          <a:prstGeom prst="round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Hypothesis</a:t>
            </a:r>
          </a:p>
        </p:txBody>
      </p:sp>
      <p:cxnSp>
        <p:nvCxnSpPr>
          <p:cNvPr id="20" name="Connector: Elbow 19">
            <a:extLst>
              <a:ext uri="{FF2B5EF4-FFF2-40B4-BE49-F238E27FC236}">
                <a16:creationId xmlns:a16="http://schemas.microsoft.com/office/drawing/2014/main" id="{2CFA9ADF-2B83-4AC7-A384-B49217D978F8}"/>
              </a:ext>
            </a:extLst>
          </p:cNvPr>
          <p:cNvCxnSpPr>
            <a:cxnSpLocks/>
            <a:stCxn id="6" idx="3"/>
            <a:endCxn id="7" idx="2"/>
          </p:cNvCxnSpPr>
          <p:nvPr/>
        </p:nvCxnSpPr>
        <p:spPr>
          <a:xfrm flipV="1">
            <a:off x="4227836" y="3749584"/>
            <a:ext cx="5573324" cy="67474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Rectangle: Rounded Corners 29">
            <a:extLst>
              <a:ext uri="{FF2B5EF4-FFF2-40B4-BE49-F238E27FC236}">
                <a16:creationId xmlns:a16="http://schemas.microsoft.com/office/drawing/2014/main" id="{19C3580E-ED83-4FD8-A84D-7311C5EF2BDC}"/>
              </a:ext>
            </a:extLst>
          </p:cNvPr>
          <p:cNvSpPr/>
          <p:nvPr/>
        </p:nvSpPr>
        <p:spPr>
          <a:xfrm>
            <a:off x="5183371" y="3193990"/>
            <a:ext cx="1802421" cy="601235"/>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8" name="Rectangle: Rounded Corners 7">
            <a:extLst>
              <a:ext uri="{FF2B5EF4-FFF2-40B4-BE49-F238E27FC236}">
                <a16:creationId xmlns:a16="http://schemas.microsoft.com/office/drawing/2014/main" id="{4040ABFC-0E54-4707-9E44-FEC18A9DDBD8}"/>
              </a:ext>
            </a:extLst>
          </p:cNvPr>
          <p:cNvSpPr/>
          <p:nvPr/>
        </p:nvSpPr>
        <p:spPr>
          <a:xfrm>
            <a:off x="5183371" y="3193990"/>
            <a:ext cx="1802421" cy="6012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Interpretation of evidence</a:t>
            </a:r>
          </a:p>
        </p:txBody>
      </p:sp>
      <p:sp>
        <p:nvSpPr>
          <p:cNvPr id="34" name="Rectangle: Rounded Corners 33">
            <a:extLst>
              <a:ext uri="{FF2B5EF4-FFF2-40B4-BE49-F238E27FC236}">
                <a16:creationId xmlns:a16="http://schemas.microsoft.com/office/drawing/2014/main" id="{04FC22E3-354D-4E9F-B7D8-6E4A94261A11}"/>
              </a:ext>
            </a:extLst>
          </p:cNvPr>
          <p:cNvSpPr/>
          <p:nvPr/>
        </p:nvSpPr>
        <p:spPr>
          <a:xfrm>
            <a:off x="9043040" y="3239007"/>
            <a:ext cx="1512000" cy="511200"/>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7" name="Rectangle: Rounded Corners 6">
            <a:extLst>
              <a:ext uri="{FF2B5EF4-FFF2-40B4-BE49-F238E27FC236}">
                <a16:creationId xmlns:a16="http://schemas.microsoft.com/office/drawing/2014/main" id="{1FB5FB36-7792-4268-8F66-1B93FB107AD2}"/>
              </a:ext>
            </a:extLst>
          </p:cNvPr>
          <p:cNvSpPr/>
          <p:nvPr/>
        </p:nvSpPr>
        <p:spPr>
          <a:xfrm>
            <a:off x="9045020" y="3239630"/>
            <a:ext cx="1512279"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Conclusions</a:t>
            </a:r>
          </a:p>
        </p:txBody>
      </p:sp>
      <p:sp>
        <p:nvSpPr>
          <p:cNvPr id="6" name="Rectangle: Rounded Corners 5">
            <a:extLst>
              <a:ext uri="{FF2B5EF4-FFF2-40B4-BE49-F238E27FC236}">
                <a16:creationId xmlns:a16="http://schemas.microsoft.com/office/drawing/2014/main" id="{1D6E0953-3B03-4B16-B75B-12DBE00C525C}"/>
              </a:ext>
            </a:extLst>
          </p:cNvPr>
          <p:cNvSpPr/>
          <p:nvPr/>
        </p:nvSpPr>
        <p:spPr>
          <a:xfrm>
            <a:off x="2793224" y="4123712"/>
            <a:ext cx="1434612" cy="60123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Philosophy</a:t>
            </a:r>
            <a:endParaRPr lang="en-GB" b="1" dirty="0">
              <a:solidFill>
                <a:schemeClr val="tx1"/>
              </a:solidFill>
            </a:endParaRPr>
          </a:p>
        </p:txBody>
      </p:sp>
      <p:sp>
        <p:nvSpPr>
          <p:cNvPr id="24" name="Rectangle 23">
            <a:extLst>
              <a:ext uri="{FF2B5EF4-FFF2-40B4-BE49-F238E27FC236}">
                <a16:creationId xmlns:a16="http://schemas.microsoft.com/office/drawing/2014/main" id="{D8FBE402-52C3-4E2B-9B15-61DFC97F118F}"/>
              </a:ext>
            </a:extLst>
          </p:cNvPr>
          <p:cNvSpPr/>
          <p:nvPr/>
        </p:nvSpPr>
        <p:spPr>
          <a:xfrm>
            <a:off x="-1" y="5780782"/>
            <a:ext cx="2477729" cy="1077218"/>
          </a:xfrm>
          <a:prstGeom prst="rect">
            <a:avLst/>
          </a:prstGeom>
          <a:solidFill>
            <a:srgbClr val="F9D1B7"/>
          </a:solidFill>
          <a:ln>
            <a:noFill/>
          </a:ln>
        </p:spPr>
        <p:txBody>
          <a:bodyPr wrap="square">
            <a:spAutoFit/>
          </a:bodyPr>
          <a:lstStyle/>
          <a:p>
            <a:r>
              <a:rPr lang="en-US" sz="1600" b="1" dirty="0"/>
              <a:t>Philosophy</a:t>
            </a:r>
            <a:r>
              <a:rPr lang="en-US" sz="1600" dirty="0"/>
              <a:t>: Relating to the fundamental nature of knowledge, reality, and existence.</a:t>
            </a:r>
            <a:endParaRPr lang="en-GB" sz="1600" dirty="0"/>
          </a:p>
        </p:txBody>
      </p:sp>
      <p:sp>
        <p:nvSpPr>
          <p:cNvPr id="68" name="Rectangle: Rounded Corners 67">
            <a:extLst>
              <a:ext uri="{FF2B5EF4-FFF2-40B4-BE49-F238E27FC236}">
                <a16:creationId xmlns:a16="http://schemas.microsoft.com/office/drawing/2014/main" id="{176813FE-2F4E-4476-8AFE-7F6AA2DDE3DC}"/>
              </a:ext>
            </a:extLst>
          </p:cNvPr>
          <p:cNvSpPr/>
          <p:nvPr/>
        </p:nvSpPr>
        <p:spPr>
          <a:xfrm>
            <a:off x="5340968" y="2363874"/>
            <a:ext cx="1489644" cy="6012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Experiment</a:t>
            </a:r>
          </a:p>
        </p:txBody>
      </p:sp>
      <p:cxnSp>
        <p:nvCxnSpPr>
          <p:cNvPr id="72" name="Straight Arrow Connector 71">
            <a:extLst>
              <a:ext uri="{FF2B5EF4-FFF2-40B4-BE49-F238E27FC236}">
                <a16:creationId xmlns:a16="http://schemas.microsoft.com/office/drawing/2014/main" id="{73014E9F-970F-44A2-B1CB-6A92D1921F0F}"/>
              </a:ext>
            </a:extLst>
          </p:cNvPr>
          <p:cNvCxnSpPr>
            <a:stCxn id="68" idx="2"/>
            <a:endCxn id="8" idx="0"/>
          </p:cNvCxnSpPr>
          <p:nvPr/>
        </p:nvCxnSpPr>
        <p:spPr>
          <a:xfrm flipH="1">
            <a:off x="6084582" y="2965109"/>
            <a:ext cx="1208" cy="228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B26F20C6-5FC9-45FB-9C15-F583E5A07FE7}"/>
              </a:ext>
            </a:extLst>
          </p:cNvPr>
          <p:cNvCxnSpPr>
            <a:stCxn id="22" idx="2"/>
            <a:endCxn id="68" idx="0"/>
          </p:cNvCxnSpPr>
          <p:nvPr/>
        </p:nvCxnSpPr>
        <p:spPr>
          <a:xfrm flipH="1">
            <a:off x="6085790" y="2041970"/>
            <a:ext cx="1904" cy="321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Connector: Elbow 91">
            <a:extLst>
              <a:ext uri="{FF2B5EF4-FFF2-40B4-BE49-F238E27FC236}">
                <a16:creationId xmlns:a16="http://schemas.microsoft.com/office/drawing/2014/main" id="{16DBEA96-64A8-42FE-960D-79E6E78DDD1B}"/>
              </a:ext>
            </a:extLst>
          </p:cNvPr>
          <p:cNvCxnSpPr>
            <a:stCxn id="6" idx="0"/>
            <a:endCxn id="22" idx="1"/>
          </p:cNvCxnSpPr>
          <p:nvPr/>
        </p:nvCxnSpPr>
        <p:spPr>
          <a:xfrm rot="5400000" flipH="1" flipV="1">
            <a:off x="3248914" y="2002970"/>
            <a:ext cx="2382359" cy="185912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5" name="Connector: Elbow 114">
            <a:extLst>
              <a:ext uri="{FF2B5EF4-FFF2-40B4-BE49-F238E27FC236}">
                <a16:creationId xmlns:a16="http://schemas.microsoft.com/office/drawing/2014/main" id="{7CD8149A-E0B5-4775-97D6-24A89D29E15B}"/>
              </a:ext>
            </a:extLst>
          </p:cNvPr>
          <p:cNvCxnSpPr>
            <a:stCxn id="5" idx="0"/>
            <a:endCxn id="68" idx="1"/>
          </p:cNvCxnSpPr>
          <p:nvPr/>
        </p:nvCxnSpPr>
        <p:spPr>
          <a:xfrm rot="5400000" flipH="1" flipV="1">
            <a:off x="3520274" y="1418937"/>
            <a:ext cx="575138" cy="30662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E007676-0E43-4E72-8E2E-0486DF547272}"/>
              </a:ext>
            </a:extLst>
          </p:cNvPr>
          <p:cNvGrpSpPr/>
          <p:nvPr/>
        </p:nvGrpSpPr>
        <p:grpSpPr>
          <a:xfrm>
            <a:off x="495176" y="2760340"/>
            <a:ext cx="983242" cy="1128795"/>
            <a:chOff x="210047" y="3301112"/>
            <a:chExt cx="983242" cy="1128795"/>
          </a:xfrm>
        </p:grpSpPr>
        <p:pic>
          <p:nvPicPr>
            <p:cNvPr id="25" name="Picture 24">
              <a:extLst>
                <a:ext uri="{FF2B5EF4-FFF2-40B4-BE49-F238E27FC236}">
                  <a16:creationId xmlns:a16="http://schemas.microsoft.com/office/drawing/2014/main" id="{C323952A-6D64-49A5-A91B-34932A8FECB3}"/>
                </a:ext>
              </a:extLst>
            </p:cNvPr>
            <p:cNvPicPr>
              <a:picLocks noChangeAspect="1"/>
            </p:cNvPicPr>
            <p:nvPr/>
          </p:nvPicPr>
          <p:blipFill rotWithShape="1">
            <a:blip r:embed="rId2">
              <a:clrChange>
                <a:clrFrom>
                  <a:srgbClr val="01010D"/>
                </a:clrFrom>
                <a:clrTo>
                  <a:srgbClr val="01010D">
                    <a:alpha val="0"/>
                  </a:srgbClr>
                </a:clrTo>
              </a:clrChange>
              <a:extLst>
                <a:ext uri="{28A0092B-C50C-407E-A947-70E740481C1C}">
                  <a14:useLocalDpi xmlns:a14="http://schemas.microsoft.com/office/drawing/2010/main" val="0"/>
                </a:ext>
              </a:extLst>
            </a:blip>
            <a:srcRect t="8814" b="8064"/>
            <a:stretch/>
          </p:blipFill>
          <p:spPr>
            <a:xfrm>
              <a:off x="210047" y="3612625"/>
              <a:ext cx="983242" cy="817282"/>
            </a:xfrm>
            <a:prstGeom prst="rect">
              <a:avLst/>
            </a:prstGeom>
          </p:spPr>
        </p:pic>
        <p:sp>
          <p:nvSpPr>
            <p:cNvPr id="26" name="TextBox 25">
              <a:extLst>
                <a:ext uri="{FF2B5EF4-FFF2-40B4-BE49-F238E27FC236}">
                  <a16:creationId xmlns:a16="http://schemas.microsoft.com/office/drawing/2014/main" id="{AA2CD840-BADA-404A-B50F-996A8B61C9C9}"/>
                </a:ext>
              </a:extLst>
            </p:cNvPr>
            <p:cNvSpPr txBox="1"/>
            <p:nvPr/>
          </p:nvSpPr>
          <p:spPr>
            <a:xfrm>
              <a:off x="422150" y="3301112"/>
              <a:ext cx="551384" cy="369332"/>
            </a:xfrm>
            <a:prstGeom prst="rect">
              <a:avLst/>
            </a:prstGeom>
            <a:noFill/>
          </p:spPr>
          <p:txBody>
            <a:bodyPr wrap="square" rtlCol="0">
              <a:spAutoFit/>
            </a:bodyPr>
            <a:lstStyle/>
            <a:p>
              <a:r>
                <a:rPr lang="en-GB" dirty="0"/>
                <a:t>Life</a:t>
              </a:r>
            </a:p>
          </p:txBody>
        </p:sp>
      </p:grpSp>
      <p:sp>
        <p:nvSpPr>
          <p:cNvPr id="28" name="TextBox 27">
            <a:extLst>
              <a:ext uri="{FF2B5EF4-FFF2-40B4-BE49-F238E27FC236}">
                <a16:creationId xmlns:a16="http://schemas.microsoft.com/office/drawing/2014/main" id="{4DF0E484-C39B-4F6E-9FA9-5D32207A624C}"/>
              </a:ext>
            </a:extLst>
          </p:cNvPr>
          <p:cNvSpPr txBox="1"/>
          <p:nvPr/>
        </p:nvSpPr>
        <p:spPr>
          <a:xfrm>
            <a:off x="2867592" y="4803396"/>
            <a:ext cx="1285875" cy="646331"/>
          </a:xfrm>
          <a:prstGeom prst="rect">
            <a:avLst/>
          </a:prstGeom>
          <a:noFill/>
        </p:spPr>
        <p:txBody>
          <a:bodyPr wrap="square" rtlCol="0">
            <a:spAutoFit/>
          </a:bodyPr>
          <a:lstStyle/>
          <a:p>
            <a:pPr algn="ctr"/>
            <a:r>
              <a:rPr lang="en-GB" dirty="0"/>
              <a:t>There is no Creator</a:t>
            </a:r>
          </a:p>
        </p:txBody>
      </p:sp>
      <p:sp>
        <p:nvSpPr>
          <p:cNvPr id="31" name="TextBox 30">
            <a:extLst>
              <a:ext uri="{FF2B5EF4-FFF2-40B4-BE49-F238E27FC236}">
                <a16:creationId xmlns:a16="http://schemas.microsoft.com/office/drawing/2014/main" id="{E9B49C0B-0A85-4BB9-B5B2-4CE0FB8DA3F8}"/>
              </a:ext>
            </a:extLst>
          </p:cNvPr>
          <p:cNvSpPr txBox="1"/>
          <p:nvPr/>
        </p:nvSpPr>
        <p:spPr>
          <a:xfrm>
            <a:off x="7117544" y="905521"/>
            <a:ext cx="1295270" cy="646331"/>
          </a:xfrm>
          <a:prstGeom prst="rect">
            <a:avLst/>
          </a:prstGeom>
          <a:solidFill>
            <a:srgbClr val="FFFF00"/>
          </a:solidFill>
        </p:spPr>
        <p:txBody>
          <a:bodyPr wrap="square" rtlCol="0">
            <a:spAutoFit/>
          </a:bodyPr>
          <a:lstStyle/>
          <a:p>
            <a:pPr algn="ctr"/>
            <a:r>
              <a:rPr lang="en-GB" dirty="0"/>
              <a:t>How do we explain life?</a:t>
            </a:r>
          </a:p>
        </p:txBody>
      </p:sp>
      <p:sp>
        <p:nvSpPr>
          <p:cNvPr id="32" name="TextBox 31">
            <a:extLst>
              <a:ext uri="{FF2B5EF4-FFF2-40B4-BE49-F238E27FC236}">
                <a16:creationId xmlns:a16="http://schemas.microsoft.com/office/drawing/2014/main" id="{301F9ABA-400B-44EB-BF34-3470C7E5C385}"/>
              </a:ext>
            </a:extLst>
          </p:cNvPr>
          <p:cNvSpPr txBox="1"/>
          <p:nvPr/>
        </p:nvSpPr>
        <p:spPr>
          <a:xfrm>
            <a:off x="8272898" y="2469338"/>
            <a:ext cx="3288768" cy="369332"/>
          </a:xfrm>
          <a:prstGeom prst="rect">
            <a:avLst/>
          </a:prstGeom>
          <a:solidFill>
            <a:srgbClr val="FFFF00"/>
          </a:solidFill>
        </p:spPr>
        <p:txBody>
          <a:bodyPr wrap="square" rtlCol="0">
            <a:spAutoFit/>
          </a:bodyPr>
          <a:lstStyle/>
          <a:p>
            <a:pPr algn="ctr"/>
            <a:r>
              <a:rPr lang="en-GB" dirty="0"/>
              <a:t>Designed or ‘natural’ processes?</a:t>
            </a:r>
          </a:p>
        </p:txBody>
      </p:sp>
      <p:sp>
        <p:nvSpPr>
          <p:cNvPr id="35" name="TextBox 34">
            <a:extLst>
              <a:ext uri="{FF2B5EF4-FFF2-40B4-BE49-F238E27FC236}">
                <a16:creationId xmlns:a16="http://schemas.microsoft.com/office/drawing/2014/main" id="{093A3860-25D9-4B26-BB73-CDC8C827A007}"/>
              </a:ext>
            </a:extLst>
          </p:cNvPr>
          <p:cNvSpPr txBox="1"/>
          <p:nvPr/>
        </p:nvSpPr>
        <p:spPr>
          <a:xfrm>
            <a:off x="8272898" y="2847870"/>
            <a:ext cx="3288768" cy="369332"/>
          </a:xfrm>
          <a:prstGeom prst="rect">
            <a:avLst/>
          </a:prstGeom>
          <a:solidFill>
            <a:srgbClr val="FF0000"/>
          </a:solidFill>
        </p:spPr>
        <p:txBody>
          <a:bodyPr wrap="square" rtlCol="0">
            <a:spAutoFit/>
          </a:bodyPr>
          <a:lstStyle/>
          <a:p>
            <a:pPr algn="ctr"/>
            <a:r>
              <a:rPr lang="en-GB" dirty="0"/>
              <a:t>Only ‘natural’ processes.</a:t>
            </a:r>
          </a:p>
        </p:txBody>
      </p:sp>
      <p:sp>
        <p:nvSpPr>
          <p:cNvPr id="37" name="TextBox 36">
            <a:extLst>
              <a:ext uri="{FF2B5EF4-FFF2-40B4-BE49-F238E27FC236}">
                <a16:creationId xmlns:a16="http://schemas.microsoft.com/office/drawing/2014/main" id="{46930FD0-EA49-4DA1-B98D-65C43A70F80E}"/>
              </a:ext>
            </a:extLst>
          </p:cNvPr>
          <p:cNvSpPr txBox="1"/>
          <p:nvPr/>
        </p:nvSpPr>
        <p:spPr>
          <a:xfrm>
            <a:off x="7117544" y="1582139"/>
            <a:ext cx="2051610" cy="646331"/>
          </a:xfrm>
          <a:prstGeom prst="rect">
            <a:avLst/>
          </a:prstGeom>
          <a:solidFill>
            <a:srgbClr val="FF0000"/>
          </a:solidFill>
        </p:spPr>
        <p:txBody>
          <a:bodyPr wrap="square" rtlCol="0">
            <a:spAutoFit/>
          </a:bodyPr>
          <a:lstStyle/>
          <a:p>
            <a:r>
              <a:rPr lang="en-GB" dirty="0"/>
              <a:t>How do we explain life naturally?</a:t>
            </a:r>
          </a:p>
        </p:txBody>
      </p:sp>
    </p:spTree>
    <p:extLst>
      <p:ext uri="{BB962C8B-B14F-4D97-AF65-F5344CB8AC3E}">
        <p14:creationId xmlns:p14="http://schemas.microsoft.com/office/powerpoint/2010/main" val="33575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ipe(up)">
                                      <p:cBhvr>
                                        <p:cTn id="20" dur="500"/>
                                        <p:tgtEl>
                                          <p:spTgt spid="8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up)">
                                      <p:cBhvr>
                                        <p:cTn id="24" dur="500"/>
                                        <p:tgtEl>
                                          <p:spTgt spid="68"/>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left)">
                                      <p:cBhvr>
                                        <p:cTn id="28" dur="500"/>
                                        <p:tgtEl>
                                          <p:spTgt spid="115"/>
                                        </p:tgtEl>
                                      </p:cBhvr>
                                    </p:animEffect>
                                  </p:childTnLst>
                                </p:cTn>
                              </p:par>
                            </p:childTnLst>
                          </p:cTn>
                        </p:par>
                        <p:par>
                          <p:cTn id="29" fill="hold">
                            <p:stCondLst>
                              <p:cond delay="1500"/>
                            </p:stCondLst>
                            <p:childTnLst>
                              <p:par>
                                <p:cTn id="30" presetID="10" presetClass="exit" presetSubtype="0" fill="hold" nodeType="after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up)">
                                      <p:cBhvr>
                                        <p:cTn id="36" dur="500"/>
                                        <p:tgtEl>
                                          <p:spTgt spid="95"/>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up)">
                                      <p:cBhvr>
                                        <p:cTn id="40" dur="500"/>
                                        <p:tgtEl>
                                          <p:spTgt spid="72"/>
                                        </p:tgtEl>
                                      </p:cBhvr>
                                    </p:animEffect>
                                  </p:childTnLst>
                                </p:cTn>
                              </p:par>
                            </p:childTnLst>
                          </p:cTn>
                        </p:par>
                        <p:par>
                          <p:cTn id="41" fill="hold">
                            <p:stCondLst>
                              <p:cond delay="3000"/>
                            </p:stCondLst>
                            <p:childTnLst>
                              <p:par>
                                <p:cTn id="42" presetID="22" presetClass="entr" presetSubtype="1"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500"/>
                                        <p:tgtEl>
                                          <p:spTgt spid="3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down)">
                                      <p:cBhvr>
                                        <p:cTn id="70" dur="500"/>
                                        <p:tgtEl>
                                          <p:spTgt spid="9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par>
                          <p:cTn id="79" fill="hold">
                            <p:stCondLst>
                              <p:cond delay="1500"/>
                            </p:stCondLst>
                            <p:childTnLst>
                              <p:par>
                                <p:cTn id="80" presetID="22" presetClass="entr" presetSubtype="4"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down)">
                                      <p:cBhvr>
                                        <p:cTn id="82" dur="500"/>
                                        <p:tgtEl>
                                          <p:spTgt spid="38"/>
                                        </p:tgtEl>
                                      </p:cBhvr>
                                    </p:animEffect>
                                  </p:childTnLst>
                                </p:cTn>
                              </p:par>
                            </p:childTnLst>
                          </p:cTn>
                        </p:par>
                        <p:par>
                          <p:cTn id="83" fill="hold">
                            <p:stCondLst>
                              <p:cond delay="2000"/>
                            </p:stCondLst>
                            <p:childTnLst>
                              <p:par>
                                <p:cTn id="84" presetID="22" presetClass="entr" presetSubtype="4" fill="hold" grpId="0" nodeType="after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down)">
                                      <p:cBhvr>
                                        <p:cTn id="86" dur="500"/>
                                        <p:tgtEl>
                                          <p:spTgt spid="78"/>
                                        </p:tgtEl>
                                      </p:cBhvr>
                                    </p:animEffect>
                                  </p:childTnLst>
                                </p:cTn>
                              </p:par>
                            </p:childTnLst>
                          </p:cTn>
                        </p:par>
                        <p:par>
                          <p:cTn id="87" fill="hold">
                            <p:stCondLst>
                              <p:cond delay="2500"/>
                            </p:stCondLst>
                            <p:childTnLst>
                              <p:par>
                                <p:cTn id="88" presetID="22" presetClass="entr" presetSubtype="4"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par>
                          <p:cTn id="91" fill="hold">
                            <p:stCondLst>
                              <p:cond delay="3000"/>
                            </p:stCondLst>
                            <p:childTnLst>
                              <p:par>
                                <p:cTn id="92" presetID="22" presetClass="entr" presetSubtype="4" fill="hold" grpId="0"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down)">
                                      <p:cBhvr>
                                        <p:cTn id="94" dur="500"/>
                                        <p:tgtEl>
                                          <p:spTgt spid="33"/>
                                        </p:tgtEl>
                                      </p:cBhvr>
                                    </p:animEffect>
                                  </p:childTnLst>
                                </p:cTn>
                              </p:par>
                            </p:childTnLst>
                          </p:cTn>
                        </p:par>
                        <p:par>
                          <p:cTn id="95" fill="hold">
                            <p:stCondLst>
                              <p:cond delay="3500"/>
                            </p:stCondLst>
                            <p:childTnLst>
                              <p:par>
                                <p:cTn id="96" presetID="10" presetClass="entr" presetSubtype="0"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78" grpId="0" animBg="1"/>
      <p:bldP spid="95" grpId="0" animBg="1"/>
      <p:bldP spid="38" grpId="0" animBg="1"/>
      <p:bldP spid="23" grpId="0" animBg="1"/>
      <p:bldP spid="22" grpId="0" animBg="1"/>
      <p:bldP spid="30" grpId="0" animBg="1"/>
      <p:bldP spid="34" grpId="0" animBg="1"/>
      <p:bldP spid="6" grpId="0" animBg="1"/>
      <p:bldP spid="24" grpId="0" animBg="1"/>
      <p:bldP spid="68" grpId="0" animBg="1"/>
      <p:bldP spid="28" grpId="0"/>
      <p:bldP spid="31" grpId="0" animBg="1"/>
      <p:bldP spid="32" grpId="0" animBg="1"/>
      <p:bldP spid="35"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086BED32-FC6D-4517-A7D9-04D0ED2D2B17}"/>
              </a:ext>
            </a:extLst>
          </p:cNvPr>
          <p:cNvSpPr/>
          <p:nvPr/>
        </p:nvSpPr>
        <p:spPr>
          <a:xfrm>
            <a:off x="9370309" y="3239007"/>
            <a:ext cx="1512000" cy="511200"/>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29" name="Rectangle: Rounded Corners 28">
            <a:extLst>
              <a:ext uri="{FF2B5EF4-FFF2-40B4-BE49-F238E27FC236}">
                <a16:creationId xmlns:a16="http://schemas.microsoft.com/office/drawing/2014/main" id="{6446C89D-4864-49E7-A6FD-002572F5F35F}"/>
              </a:ext>
            </a:extLst>
          </p:cNvPr>
          <p:cNvSpPr/>
          <p:nvPr/>
        </p:nvSpPr>
        <p:spPr>
          <a:xfrm>
            <a:off x="5507727" y="3193990"/>
            <a:ext cx="1802421" cy="601235"/>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78" name="Rectangle: Rounded Corners 77">
            <a:extLst>
              <a:ext uri="{FF2B5EF4-FFF2-40B4-BE49-F238E27FC236}">
                <a16:creationId xmlns:a16="http://schemas.microsoft.com/office/drawing/2014/main" id="{DB087C33-3B90-4FF3-B3EE-45437566E39E}"/>
              </a:ext>
            </a:extLst>
          </p:cNvPr>
          <p:cNvSpPr/>
          <p:nvPr/>
        </p:nvSpPr>
        <p:spPr>
          <a:xfrm>
            <a:off x="5666927" y="2363268"/>
            <a:ext cx="1490400" cy="601200"/>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95" name="Rectangle: Rounded Corners 94">
            <a:extLst>
              <a:ext uri="{FF2B5EF4-FFF2-40B4-BE49-F238E27FC236}">
                <a16:creationId xmlns:a16="http://schemas.microsoft.com/office/drawing/2014/main" id="{283E60D1-28BB-4EAB-9801-855CC93C337E}"/>
              </a:ext>
            </a:extLst>
          </p:cNvPr>
          <p:cNvSpPr/>
          <p:nvPr/>
        </p:nvSpPr>
        <p:spPr>
          <a:xfrm>
            <a:off x="5666656" y="2368029"/>
            <a:ext cx="1490400" cy="601200"/>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38" name="Rectangle: Rounded Corners 37">
            <a:extLst>
              <a:ext uri="{FF2B5EF4-FFF2-40B4-BE49-F238E27FC236}">
                <a16:creationId xmlns:a16="http://schemas.microsoft.com/office/drawing/2014/main" id="{537AC1F7-87A8-4B84-9AC7-F7E88C59161C}"/>
              </a:ext>
            </a:extLst>
          </p:cNvPr>
          <p:cNvSpPr/>
          <p:nvPr/>
        </p:nvSpPr>
        <p:spPr>
          <a:xfrm>
            <a:off x="5697826" y="1436580"/>
            <a:ext cx="1436400" cy="601235"/>
          </a:xfrm>
          <a:prstGeom prst="round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 name="Slide Number Placeholder 3">
            <a:extLst>
              <a:ext uri="{FF2B5EF4-FFF2-40B4-BE49-F238E27FC236}">
                <a16:creationId xmlns:a16="http://schemas.microsoft.com/office/drawing/2014/main" id="{3715C417-99E3-4465-AED3-18AF2082DF82}"/>
              </a:ext>
            </a:extLst>
          </p:cNvPr>
          <p:cNvSpPr>
            <a:spLocks noGrp="1"/>
          </p:cNvSpPr>
          <p:nvPr>
            <p:ph type="sldNum" sz="quarter" idx="12"/>
          </p:nvPr>
        </p:nvSpPr>
        <p:spPr/>
        <p:txBody>
          <a:bodyPr/>
          <a:lstStyle/>
          <a:p>
            <a:fld id="{BDFD9B4B-A3B5-420E-82AD-C1DBA1AF10B4}" type="slidenum">
              <a:rPr lang="en-GB" smtClean="0"/>
              <a:t>15</a:t>
            </a:fld>
            <a:endParaRPr lang="en-GB"/>
          </a:p>
        </p:txBody>
      </p:sp>
      <p:sp>
        <p:nvSpPr>
          <p:cNvPr id="5" name="Rectangle: Rounded Corners 4">
            <a:extLst>
              <a:ext uri="{FF2B5EF4-FFF2-40B4-BE49-F238E27FC236}">
                <a16:creationId xmlns:a16="http://schemas.microsoft.com/office/drawing/2014/main" id="{D26CF841-4486-4DBC-9507-FCA73B849820}"/>
              </a:ext>
            </a:extLst>
          </p:cNvPr>
          <p:cNvSpPr/>
          <p:nvPr/>
        </p:nvSpPr>
        <p:spPr>
          <a:xfrm>
            <a:off x="1972732" y="3239630"/>
            <a:ext cx="125290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Evidence</a:t>
            </a:r>
          </a:p>
        </p:txBody>
      </p:sp>
      <p:cxnSp>
        <p:nvCxnSpPr>
          <p:cNvPr id="15" name="Straight Arrow Connector 14">
            <a:extLst>
              <a:ext uri="{FF2B5EF4-FFF2-40B4-BE49-F238E27FC236}">
                <a16:creationId xmlns:a16="http://schemas.microsoft.com/office/drawing/2014/main" id="{15C97426-99C9-4C94-91D7-4D56ED489120}"/>
              </a:ext>
            </a:extLst>
          </p:cNvPr>
          <p:cNvCxnSpPr>
            <a:cxnSpLocks/>
            <a:stCxn id="5" idx="3"/>
            <a:endCxn id="8" idx="1"/>
          </p:cNvCxnSpPr>
          <p:nvPr/>
        </p:nvCxnSpPr>
        <p:spPr>
          <a:xfrm>
            <a:off x="3225633" y="3494607"/>
            <a:ext cx="228220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774DF54-5E79-479F-AE8E-9FA71218E25B}"/>
              </a:ext>
            </a:extLst>
          </p:cNvPr>
          <p:cNvCxnSpPr>
            <a:cxnSpLocks/>
            <a:stCxn id="8" idx="3"/>
            <a:endCxn id="7" idx="1"/>
          </p:cNvCxnSpPr>
          <p:nvPr/>
        </p:nvCxnSpPr>
        <p:spPr>
          <a:xfrm flipV="1">
            <a:off x="7310256" y="3494607"/>
            <a:ext cx="205922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1C53F10D-1E1D-4CE4-8820-9E3894537756}"/>
              </a:ext>
            </a:extLst>
          </p:cNvPr>
          <p:cNvSpPr/>
          <p:nvPr/>
        </p:nvSpPr>
        <p:spPr>
          <a:xfrm>
            <a:off x="-1" y="0"/>
            <a:ext cx="2399071" cy="1323439"/>
          </a:xfrm>
          <a:prstGeom prst="rect">
            <a:avLst/>
          </a:prstGeom>
          <a:solidFill>
            <a:srgbClr val="F9D1B7"/>
          </a:solidFill>
          <a:ln>
            <a:noFill/>
          </a:ln>
        </p:spPr>
        <p:txBody>
          <a:bodyPr wrap="square">
            <a:spAutoFit/>
          </a:bodyPr>
          <a:lstStyle/>
          <a:p>
            <a:r>
              <a:rPr lang="en-US" sz="1600" b="1" dirty="0"/>
              <a:t>Hypothesis</a:t>
            </a:r>
            <a:r>
              <a:rPr lang="en-US" sz="1600" dirty="0"/>
              <a:t>: A proposed explanation made on the basis of limited evidence as a starting point for further investigation.</a:t>
            </a:r>
            <a:endParaRPr lang="en-GB" sz="1600" dirty="0"/>
          </a:p>
        </p:txBody>
      </p:sp>
      <p:sp>
        <p:nvSpPr>
          <p:cNvPr id="22" name="Rectangle: Rounded Corners 21">
            <a:extLst>
              <a:ext uri="{FF2B5EF4-FFF2-40B4-BE49-F238E27FC236}">
                <a16:creationId xmlns:a16="http://schemas.microsoft.com/office/drawing/2014/main" id="{5F473018-8234-454A-91BE-2C6765AAF14E}"/>
              </a:ext>
            </a:extLst>
          </p:cNvPr>
          <p:cNvSpPr/>
          <p:nvPr/>
        </p:nvSpPr>
        <p:spPr>
          <a:xfrm>
            <a:off x="5694120" y="1440735"/>
            <a:ext cx="1436075" cy="601235"/>
          </a:xfrm>
          <a:prstGeom prst="round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Hypothesis</a:t>
            </a:r>
          </a:p>
        </p:txBody>
      </p:sp>
      <p:cxnSp>
        <p:nvCxnSpPr>
          <p:cNvPr id="20" name="Connector: Elbow 19">
            <a:extLst>
              <a:ext uri="{FF2B5EF4-FFF2-40B4-BE49-F238E27FC236}">
                <a16:creationId xmlns:a16="http://schemas.microsoft.com/office/drawing/2014/main" id="{2CFA9ADF-2B83-4AC7-A384-B49217D978F8}"/>
              </a:ext>
            </a:extLst>
          </p:cNvPr>
          <p:cNvCxnSpPr>
            <a:cxnSpLocks/>
            <a:stCxn id="6" idx="3"/>
            <a:endCxn id="7" idx="2"/>
          </p:cNvCxnSpPr>
          <p:nvPr/>
        </p:nvCxnSpPr>
        <p:spPr>
          <a:xfrm flipV="1">
            <a:off x="4552300" y="3749584"/>
            <a:ext cx="5573324" cy="67474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Rectangle: Rounded Corners 29">
            <a:extLst>
              <a:ext uri="{FF2B5EF4-FFF2-40B4-BE49-F238E27FC236}">
                <a16:creationId xmlns:a16="http://schemas.microsoft.com/office/drawing/2014/main" id="{19C3580E-ED83-4FD8-A84D-7311C5EF2BDC}"/>
              </a:ext>
            </a:extLst>
          </p:cNvPr>
          <p:cNvSpPr/>
          <p:nvPr/>
        </p:nvSpPr>
        <p:spPr>
          <a:xfrm>
            <a:off x="5507835" y="3193990"/>
            <a:ext cx="1802421" cy="601235"/>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8" name="Rectangle: Rounded Corners 7">
            <a:extLst>
              <a:ext uri="{FF2B5EF4-FFF2-40B4-BE49-F238E27FC236}">
                <a16:creationId xmlns:a16="http://schemas.microsoft.com/office/drawing/2014/main" id="{4040ABFC-0E54-4707-9E44-FEC18A9DDBD8}"/>
              </a:ext>
            </a:extLst>
          </p:cNvPr>
          <p:cNvSpPr/>
          <p:nvPr/>
        </p:nvSpPr>
        <p:spPr>
          <a:xfrm>
            <a:off x="5507835" y="3193990"/>
            <a:ext cx="1802421" cy="6012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Interpretation of evidence</a:t>
            </a:r>
          </a:p>
        </p:txBody>
      </p:sp>
      <p:sp>
        <p:nvSpPr>
          <p:cNvPr id="34" name="Rectangle: Rounded Corners 33">
            <a:extLst>
              <a:ext uri="{FF2B5EF4-FFF2-40B4-BE49-F238E27FC236}">
                <a16:creationId xmlns:a16="http://schemas.microsoft.com/office/drawing/2014/main" id="{04FC22E3-354D-4E9F-B7D8-6E4A94261A11}"/>
              </a:ext>
            </a:extLst>
          </p:cNvPr>
          <p:cNvSpPr/>
          <p:nvPr/>
        </p:nvSpPr>
        <p:spPr>
          <a:xfrm>
            <a:off x="9367504" y="3239007"/>
            <a:ext cx="1512000" cy="511200"/>
          </a:xfrm>
          <a:prstGeom prst="round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7" name="Rectangle: Rounded Corners 6">
            <a:extLst>
              <a:ext uri="{FF2B5EF4-FFF2-40B4-BE49-F238E27FC236}">
                <a16:creationId xmlns:a16="http://schemas.microsoft.com/office/drawing/2014/main" id="{1FB5FB36-7792-4268-8F66-1B93FB107AD2}"/>
              </a:ext>
            </a:extLst>
          </p:cNvPr>
          <p:cNvSpPr/>
          <p:nvPr/>
        </p:nvSpPr>
        <p:spPr>
          <a:xfrm>
            <a:off x="9369484" y="3239630"/>
            <a:ext cx="1512279"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Conclusions</a:t>
            </a:r>
          </a:p>
        </p:txBody>
      </p:sp>
      <p:sp>
        <p:nvSpPr>
          <p:cNvPr id="6" name="Rectangle: Rounded Corners 5">
            <a:extLst>
              <a:ext uri="{FF2B5EF4-FFF2-40B4-BE49-F238E27FC236}">
                <a16:creationId xmlns:a16="http://schemas.microsoft.com/office/drawing/2014/main" id="{1D6E0953-3B03-4B16-B75B-12DBE00C525C}"/>
              </a:ext>
            </a:extLst>
          </p:cNvPr>
          <p:cNvSpPr/>
          <p:nvPr/>
        </p:nvSpPr>
        <p:spPr>
          <a:xfrm>
            <a:off x="3117688" y="4123712"/>
            <a:ext cx="1434612" cy="601235"/>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Philosophy</a:t>
            </a:r>
            <a:endParaRPr lang="en-GB" b="1" dirty="0">
              <a:solidFill>
                <a:schemeClr val="tx1"/>
              </a:solidFill>
            </a:endParaRPr>
          </a:p>
        </p:txBody>
      </p:sp>
      <p:sp>
        <p:nvSpPr>
          <p:cNvPr id="24" name="Rectangle 23">
            <a:extLst>
              <a:ext uri="{FF2B5EF4-FFF2-40B4-BE49-F238E27FC236}">
                <a16:creationId xmlns:a16="http://schemas.microsoft.com/office/drawing/2014/main" id="{D8FBE402-52C3-4E2B-9B15-61DFC97F118F}"/>
              </a:ext>
            </a:extLst>
          </p:cNvPr>
          <p:cNvSpPr/>
          <p:nvPr/>
        </p:nvSpPr>
        <p:spPr>
          <a:xfrm>
            <a:off x="-1" y="5780782"/>
            <a:ext cx="2477729" cy="1077218"/>
          </a:xfrm>
          <a:prstGeom prst="rect">
            <a:avLst/>
          </a:prstGeom>
          <a:solidFill>
            <a:srgbClr val="F9D1B7"/>
          </a:solidFill>
          <a:ln>
            <a:noFill/>
          </a:ln>
        </p:spPr>
        <p:txBody>
          <a:bodyPr wrap="square">
            <a:spAutoFit/>
          </a:bodyPr>
          <a:lstStyle/>
          <a:p>
            <a:r>
              <a:rPr lang="en-US" sz="1600" b="1" dirty="0"/>
              <a:t>Philosophy</a:t>
            </a:r>
            <a:r>
              <a:rPr lang="en-US" sz="1600" dirty="0"/>
              <a:t>: Relating to the fundamental nature of knowledge, reality, and existence.</a:t>
            </a:r>
            <a:endParaRPr lang="en-GB" sz="1600" dirty="0"/>
          </a:p>
        </p:txBody>
      </p:sp>
      <p:sp>
        <p:nvSpPr>
          <p:cNvPr id="68" name="Rectangle: Rounded Corners 67">
            <a:extLst>
              <a:ext uri="{FF2B5EF4-FFF2-40B4-BE49-F238E27FC236}">
                <a16:creationId xmlns:a16="http://schemas.microsoft.com/office/drawing/2014/main" id="{176813FE-2F4E-4476-8AFE-7F6AA2DDE3DC}"/>
              </a:ext>
            </a:extLst>
          </p:cNvPr>
          <p:cNvSpPr/>
          <p:nvPr/>
        </p:nvSpPr>
        <p:spPr>
          <a:xfrm>
            <a:off x="5665432" y="2363874"/>
            <a:ext cx="1489644" cy="6012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Experiment</a:t>
            </a:r>
          </a:p>
        </p:txBody>
      </p:sp>
      <p:cxnSp>
        <p:nvCxnSpPr>
          <p:cNvPr id="72" name="Straight Arrow Connector 71">
            <a:extLst>
              <a:ext uri="{FF2B5EF4-FFF2-40B4-BE49-F238E27FC236}">
                <a16:creationId xmlns:a16="http://schemas.microsoft.com/office/drawing/2014/main" id="{73014E9F-970F-44A2-B1CB-6A92D1921F0F}"/>
              </a:ext>
            </a:extLst>
          </p:cNvPr>
          <p:cNvCxnSpPr>
            <a:stCxn id="68" idx="2"/>
            <a:endCxn id="8" idx="0"/>
          </p:cNvCxnSpPr>
          <p:nvPr/>
        </p:nvCxnSpPr>
        <p:spPr>
          <a:xfrm flipH="1">
            <a:off x="6409046" y="2965109"/>
            <a:ext cx="1208" cy="228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B26F20C6-5FC9-45FB-9C15-F583E5A07FE7}"/>
              </a:ext>
            </a:extLst>
          </p:cNvPr>
          <p:cNvCxnSpPr>
            <a:stCxn id="22" idx="2"/>
            <a:endCxn id="68" idx="0"/>
          </p:cNvCxnSpPr>
          <p:nvPr/>
        </p:nvCxnSpPr>
        <p:spPr>
          <a:xfrm flipH="1">
            <a:off x="6410254" y="2041970"/>
            <a:ext cx="1904" cy="321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Connector: Elbow 91">
            <a:extLst>
              <a:ext uri="{FF2B5EF4-FFF2-40B4-BE49-F238E27FC236}">
                <a16:creationId xmlns:a16="http://schemas.microsoft.com/office/drawing/2014/main" id="{16DBEA96-64A8-42FE-960D-79E6E78DDD1B}"/>
              </a:ext>
            </a:extLst>
          </p:cNvPr>
          <p:cNvCxnSpPr>
            <a:stCxn id="6" idx="0"/>
            <a:endCxn id="22" idx="1"/>
          </p:cNvCxnSpPr>
          <p:nvPr/>
        </p:nvCxnSpPr>
        <p:spPr>
          <a:xfrm rot="5400000" flipH="1" flipV="1">
            <a:off x="3573378" y="2002970"/>
            <a:ext cx="2382359" cy="185912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5" name="Connector: Elbow 114">
            <a:extLst>
              <a:ext uri="{FF2B5EF4-FFF2-40B4-BE49-F238E27FC236}">
                <a16:creationId xmlns:a16="http://schemas.microsoft.com/office/drawing/2014/main" id="{7CD8149A-E0B5-4775-97D6-24A89D29E15B}"/>
              </a:ext>
            </a:extLst>
          </p:cNvPr>
          <p:cNvCxnSpPr>
            <a:stCxn id="5" idx="0"/>
            <a:endCxn id="68" idx="1"/>
          </p:cNvCxnSpPr>
          <p:nvPr/>
        </p:nvCxnSpPr>
        <p:spPr>
          <a:xfrm rot="5400000" flipH="1" flipV="1">
            <a:off x="3844738" y="1418937"/>
            <a:ext cx="575138" cy="306624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4DF0E484-C39B-4F6E-9FA9-5D32207A624C}"/>
              </a:ext>
            </a:extLst>
          </p:cNvPr>
          <p:cNvSpPr txBox="1"/>
          <p:nvPr/>
        </p:nvSpPr>
        <p:spPr>
          <a:xfrm>
            <a:off x="3192056" y="4803396"/>
            <a:ext cx="1285875" cy="646331"/>
          </a:xfrm>
          <a:prstGeom prst="rect">
            <a:avLst/>
          </a:prstGeom>
          <a:noFill/>
        </p:spPr>
        <p:txBody>
          <a:bodyPr wrap="square" rtlCol="0">
            <a:spAutoFit/>
          </a:bodyPr>
          <a:lstStyle/>
          <a:p>
            <a:pPr algn="ctr"/>
            <a:r>
              <a:rPr lang="en-GB" dirty="0"/>
              <a:t>There is no murder</a:t>
            </a:r>
          </a:p>
        </p:txBody>
      </p:sp>
      <p:sp>
        <p:nvSpPr>
          <p:cNvPr id="31" name="TextBox 30">
            <a:extLst>
              <a:ext uri="{FF2B5EF4-FFF2-40B4-BE49-F238E27FC236}">
                <a16:creationId xmlns:a16="http://schemas.microsoft.com/office/drawing/2014/main" id="{E9B49C0B-0A85-4BB9-B5B2-4CE0FB8DA3F8}"/>
              </a:ext>
            </a:extLst>
          </p:cNvPr>
          <p:cNvSpPr txBox="1"/>
          <p:nvPr/>
        </p:nvSpPr>
        <p:spPr>
          <a:xfrm>
            <a:off x="7442008" y="905521"/>
            <a:ext cx="1925496" cy="646331"/>
          </a:xfrm>
          <a:prstGeom prst="rect">
            <a:avLst/>
          </a:prstGeom>
          <a:solidFill>
            <a:srgbClr val="FFFF00"/>
          </a:solidFill>
        </p:spPr>
        <p:txBody>
          <a:bodyPr wrap="square" rtlCol="0">
            <a:spAutoFit/>
          </a:bodyPr>
          <a:lstStyle/>
          <a:p>
            <a:r>
              <a:rPr lang="en-GB" dirty="0"/>
              <a:t>How do we explain the body?</a:t>
            </a:r>
          </a:p>
        </p:txBody>
      </p:sp>
      <p:sp>
        <p:nvSpPr>
          <p:cNvPr id="32" name="TextBox 31">
            <a:extLst>
              <a:ext uri="{FF2B5EF4-FFF2-40B4-BE49-F238E27FC236}">
                <a16:creationId xmlns:a16="http://schemas.microsoft.com/office/drawing/2014/main" id="{301F9ABA-400B-44EB-BF34-3470C7E5C385}"/>
              </a:ext>
            </a:extLst>
          </p:cNvPr>
          <p:cNvSpPr txBox="1"/>
          <p:nvPr/>
        </p:nvSpPr>
        <p:spPr>
          <a:xfrm>
            <a:off x="8597362" y="2469338"/>
            <a:ext cx="3288768" cy="369332"/>
          </a:xfrm>
          <a:prstGeom prst="rect">
            <a:avLst/>
          </a:prstGeom>
          <a:solidFill>
            <a:srgbClr val="FFFF00"/>
          </a:solidFill>
        </p:spPr>
        <p:txBody>
          <a:bodyPr wrap="square" rtlCol="0">
            <a:spAutoFit/>
          </a:bodyPr>
          <a:lstStyle/>
          <a:p>
            <a:pPr algn="ctr"/>
            <a:r>
              <a:rPr lang="en-GB" dirty="0"/>
              <a:t>Murder or suicide?</a:t>
            </a:r>
          </a:p>
        </p:txBody>
      </p:sp>
      <p:sp>
        <p:nvSpPr>
          <p:cNvPr id="35" name="TextBox 34">
            <a:extLst>
              <a:ext uri="{FF2B5EF4-FFF2-40B4-BE49-F238E27FC236}">
                <a16:creationId xmlns:a16="http://schemas.microsoft.com/office/drawing/2014/main" id="{093A3860-25D9-4B26-BB73-CDC8C827A007}"/>
              </a:ext>
            </a:extLst>
          </p:cNvPr>
          <p:cNvSpPr txBox="1"/>
          <p:nvPr/>
        </p:nvSpPr>
        <p:spPr>
          <a:xfrm>
            <a:off x="8597362" y="2847870"/>
            <a:ext cx="3288768" cy="369332"/>
          </a:xfrm>
          <a:prstGeom prst="rect">
            <a:avLst/>
          </a:prstGeom>
          <a:solidFill>
            <a:srgbClr val="FF0000"/>
          </a:solidFill>
        </p:spPr>
        <p:txBody>
          <a:bodyPr wrap="square" rtlCol="0">
            <a:spAutoFit/>
          </a:bodyPr>
          <a:lstStyle/>
          <a:p>
            <a:pPr algn="ctr"/>
            <a:r>
              <a:rPr lang="en-GB" dirty="0"/>
              <a:t>Definitely suicide.</a:t>
            </a:r>
          </a:p>
        </p:txBody>
      </p:sp>
      <p:sp>
        <p:nvSpPr>
          <p:cNvPr id="37" name="TextBox 36">
            <a:extLst>
              <a:ext uri="{FF2B5EF4-FFF2-40B4-BE49-F238E27FC236}">
                <a16:creationId xmlns:a16="http://schemas.microsoft.com/office/drawing/2014/main" id="{46930FD0-EA49-4DA1-B98D-65C43A70F80E}"/>
              </a:ext>
            </a:extLst>
          </p:cNvPr>
          <p:cNvSpPr txBox="1"/>
          <p:nvPr/>
        </p:nvSpPr>
        <p:spPr>
          <a:xfrm>
            <a:off x="7442008" y="1582139"/>
            <a:ext cx="2051610" cy="646331"/>
          </a:xfrm>
          <a:prstGeom prst="rect">
            <a:avLst/>
          </a:prstGeom>
          <a:solidFill>
            <a:srgbClr val="FF0000"/>
          </a:solidFill>
        </p:spPr>
        <p:txBody>
          <a:bodyPr wrap="square" rtlCol="0">
            <a:spAutoFit/>
          </a:bodyPr>
          <a:lstStyle/>
          <a:p>
            <a:r>
              <a:rPr lang="en-GB" dirty="0"/>
              <a:t>How did the suicide happen?</a:t>
            </a:r>
          </a:p>
        </p:txBody>
      </p:sp>
      <p:grpSp>
        <p:nvGrpSpPr>
          <p:cNvPr id="36" name="Group 35">
            <a:extLst>
              <a:ext uri="{FF2B5EF4-FFF2-40B4-BE49-F238E27FC236}">
                <a16:creationId xmlns:a16="http://schemas.microsoft.com/office/drawing/2014/main" id="{AF4BB250-1828-4911-8E72-9090BE3C6F9C}"/>
              </a:ext>
            </a:extLst>
          </p:cNvPr>
          <p:cNvGrpSpPr/>
          <p:nvPr/>
        </p:nvGrpSpPr>
        <p:grpSpPr>
          <a:xfrm>
            <a:off x="213609" y="1905304"/>
            <a:ext cx="1668912" cy="2438767"/>
            <a:chOff x="213609" y="1905304"/>
            <a:chExt cx="1668912" cy="2438767"/>
          </a:xfrm>
        </p:grpSpPr>
        <p:pic>
          <p:nvPicPr>
            <p:cNvPr id="39" name="Picture 38">
              <a:extLst>
                <a:ext uri="{FF2B5EF4-FFF2-40B4-BE49-F238E27FC236}">
                  <a16:creationId xmlns:a16="http://schemas.microsoft.com/office/drawing/2014/main" id="{C4D93C62-DCF3-4CF0-A638-E7FF3F28D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69" y="2645142"/>
              <a:ext cx="1598992" cy="1698929"/>
            </a:xfrm>
            <a:prstGeom prst="rect">
              <a:avLst/>
            </a:prstGeom>
          </p:spPr>
        </p:pic>
        <p:sp>
          <p:nvSpPr>
            <p:cNvPr id="40" name="TextBox 39">
              <a:extLst>
                <a:ext uri="{FF2B5EF4-FFF2-40B4-BE49-F238E27FC236}">
                  <a16:creationId xmlns:a16="http://schemas.microsoft.com/office/drawing/2014/main" id="{F7BCA1AE-E1AB-44B1-AB8A-2D88A56D02D0}"/>
                </a:ext>
              </a:extLst>
            </p:cNvPr>
            <p:cNvSpPr txBox="1"/>
            <p:nvPr/>
          </p:nvSpPr>
          <p:spPr>
            <a:xfrm>
              <a:off x="213609" y="1905304"/>
              <a:ext cx="1668912" cy="646331"/>
            </a:xfrm>
            <a:prstGeom prst="rect">
              <a:avLst/>
            </a:prstGeom>
            <a:noFill/>
          </p:spPr>
          <p:txBody>
            <a:bodyPr wrap="square" rtlCol="0">
              <a:spAutoFit/>
            </a:bodyPr>
            <a:lstStyle/>
            <a:p>
              <a:r>
                <a:rPr lang="en-GB" dirty="0"/>
                <a:t>Dead body with a stab wound</a:t>
              </a:r>
            </a:p>
          </p:txBody>
        </p:sp>
      </p:grpSp>
    </p:spTree>
    <p:extLst>
      <p:ext uri="{BB962C8B-B14F-4D97-AF65-F5344CB8AC3E}">
        <p14:creationId xmlns:p14="http://schemas.microsoft.com/office/powerpoint/2010/main" val="1729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ipe(up)">
                                      <p:cBhvr>
                                        <p:cTn id="20" dur="500"/>
                                        <p:tgtEl>
                                          <p:spTgt spid="8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up)">
                                      <p:cBhvr>
                                        <p:cTn id="24" dur="500"/>
                                        <p:tgtEl>
                                          <p:spTgt spid="68"/>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wipe(left)">
                                      <p:cBhvr>
                                        <p:cTn id="28" dur="500"/>
                                        <p:tgtEl>
                                          <p:spTgt spid="115"/>
                                        </p:tgtEl>
                                      </p:cBhvr>
                                    </p:animEffect>
                                  </p:childTnLst>
                                </p:cTn>
                              </p:par>
                            </p:childTnLst>
                          </p:cTn>
                        </p:par>
                        <p:par>
                          <p:cTn id="29" fill="hold">
                            <p:stCondLst>
                              <p:cond delay="1500"/>
                            </p:stCondLst>
                            <p:childTnLst>
                              <p:par>
                                <p:cTn id="30" presetID="10" presetClass="exit" presetSubtype="0" fill="hold" nodeType="after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up)">
                                      <p:cBhvr>
                                        <p:cTn id="36" dur="500"/>
                                        <p:tgtEl>
                                          <p:spTgt spid="95"/>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up)">
                                      <p:cBhvr>
                                        <p:cTn id="40" dur="500"/>
                                        <p:tgtEl>
                                          <p:spTgt spid="72"/>
                                        </p:tgtEl>
                                      </p:cBhvr>
                                    </p:animEffect>
                                  </p:childTnLst>
                                </p:cTn>
                              </p:par>
                            </p:childTnLst>
                          </p:cTn>
                        </p:par>
                        <p:par>
                          <p:cTn id="41" fill="hold">
                            <p:stCondLst>
                              <p:cond delay="3000"/>
                            </p:stCondLst>
                            <p:childTnLst>
                              <p:par>
                                <p:cTn id="42" presetID="22" presetClass="entr" presetSubtype="1"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up)">
                                      <p:cBhvr>
                                        <p:cTn id="48" dur="500"/>
                                        <p:tgtEl>
                                          <p:spTgt spid="34"/>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down)">
                                      <p:cBhvr>
                                        <p:cTn id="70" dur="500"/>
                                        <p:tgtEl>
                                          <p:spTgt spid="9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par>
                          <p:cTn id="79" fill="hold">
                            <p:stCondLst>
                              <p:cond delay="1500"/>
                            </p:stCondLst>
                            <p:childTnLst>
                              <p:par>
                                <p:cTn id="80" presetID="22" presetClass="entr" presetSubtype="4"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down)">
                                      <p:cBhvr>
                                        <p:cTn id="82" dur="500"/>
                                        <p:tgtEl>
                                          <p:spTgt spid="38"/>
                                        </p:tgtEl>
                                      </p:cBhvr>
                                    </p:animEffect>
                                  </p:childTnLst>
                                </p:cTn>
                              </p:par>
                            </p:childTnLst>
                          </p:cTn>
                        </p:par>
                        <p:par>
                          <p:cTn id="83" fill="hold">
                            <p:stCondLst>
                              <p:cond delay="2000"/>
                            </p:stCondLst>
                            <p:childTnLst>
                              <p:par>
                                <p:cTn id="84" presetID="22" presetClass="entr" presetSubtype="4" fill="hold" grpId="0" nodeType="after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down)">
                                      <p:cBhvr>
                                        <p:cTn id="86" dur="500"/>
                                        <p:tgtEl>
                                          <p:spTgt spid="78"/>
                                        </p:tgtEl>
                                      </p:cBhvr>
                                    </p:animEffect>
                                  </p:childTnLst>
                                </p:cTn>
                              </p:par>
                            </p:childTnLst>
                          </p:cTn>
                        </p:par>
                        <p:par>
                          <p:cTn id="87" fill="hold">
                            <p:stCondLst>
                              <p:cond delay="2500"/>
                            </p:stCondLst>
                            <p:childTnLst>
                              <p:par>
                                <p:cTn id="88" presetID="22" presetClass="entr" presetSubtype="4"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par>
                          <p:cTn id="91" fill="hold">
                            <p:stCondLst>
                              <p:cond delay="3000"/>
                            </p:stCondLst>
                            <p:childTnLst>
                              <p:par>
                                <p:cTn id="92" presetID="22" presetClass="entr" presetSubtype="4" fill="hold" grpId="0"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down)">
                                      <p:cBhvr>
                                        <p:cTn id="94" dur="500"/>
                                        <p:tgtEl>
                                          <p:spTgt spid="33"/>
                                        </p:tgtEl>
                                      </p:cBhvr>
                                    </p:animEffect>
                                  </p:childTnLst>
                                </p:cTn>
                              </p:par>
                            </p:childTnLst>
                          </p:cTn>
                        </p:par>
                        <p:par>
                          <p:cTn id="95" fill="hold">
                            <p:stCondLst>
                              <p:cond delay="3500"/>
                            </p:stCondLst>
                            <p:childTnLst>
                              <p:par>
                                <p:cTn id="96" presetID="10" presetClass="entr" presetSubtype="0"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78" grpId="0" animBg="1"/>
      <p:bldP spid="95" grpId="0" animBg="1"/>
      <p:bldP spid="38" grpId="0" animBg="1"/>
      <p:bldP spid="23" grpId="0" animBg="1"/>
      <p:bldP spid="22" grpId="0" animBg="1"/>
      <p:bldP spid="30" grpId="0" animBg="1"/>
      <p:bldP spid="34" grpId="0" animBg="1"/>
      <p:bldP spid="6" grpId="0" animBg="1"/>
      <p:bldP spid="24" grpId="0" animBg="1"/>
      <p:bldP spid="68" grpId="0" animBg="1"/>
      <p:bldP spid="28" grpId="0"/>
      <p:bldP spid="31" grpId="0" animBg="1"/>
      <p:bldP spid="32" grpId="0" animBg="1"/>
      <p:bldP spid="35"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686D0D-8A18-477B-8679-785E09AEAE82}"/>
              </a:ext>
            </a:extLst>
          </p:cNvPr>
          <p:cNvSpPr>
            <a:spLocks noGrp="1"/>
          </p:cNvSpPr>
          <p:nvPr>
            <p:ph type="title"/>
          </p:nvPr>
        </p:nvSpPr>
        <p:spPr>
          <a:xfrm>
            <a:off x="831850" y="1709738"/>
            <a:ext cx="6216650" cy="2852737"/>
          </a:xfrm>
        </p:spPr>
        <p:txBody>
          <a:bodyPr/>
          <a:lstStyle/>
          <a:p>
            <a:r>
              <a:rPr lang="en-GB" dirty="0"/>
              <a:t>Materialistic philosophy</a:t>
            </a:r>
          </a:p>
        </p:txBody>
      </p:sp>
      <p:sp>
        <p:nvSpPr>
          <p:cNvPr id="6" name="Text Placeholder 5">
            <a:extLst>
              <a:ext uri="{FF2B5EF4-FFF2-40B4-BE49-F238E27FC236}">
                <a16:creationId xmlns:a16="http://schemas.microsoft.com/office/drawing/2014/main" id="{175C8483-8358-42CF-8876-5F47B244C9C9}"/>
              </a:ext>
            </a:extLst>
          </p:cNvPr>
          <p:cNvSpPr>
            <a:spLocks noGrp="1"/>
          </p:cNvSpPr>
          <p:nvPr>
            <p:ph type="body" idx="1"/>
          </p:nvPr>
        </p:nvSpPr>
        <p:spPr>
          <a:xfrm>
            <a:off x="831850" y="4589463"/>
            <a:ext cx="5951720" cy="1500187"/>
          </a:xfrm>
        </p:spPr>
        <p:txBody>
          <a:bodyPr/>
          <a:lstStyle/>
          <a:p>
            <a:endParaRPr lang="en-GB" dirty="0">
              <a:solidFill>
                <a:srgbClr val="00B050"/>
              </a:solidFill>
            </a:endParaRPr>
          </a:p>
          <a:p>
            <a:r>
              <a:rPr lang="en-GB" dirty="0">
                <a:solidFill>
                  <a:srgbClr val="00B050"/>
                </a:solidFill>
              </a:rPr>
              <a:t>In a godless universe, evolution is true by definition</a:t>
            </a:r>
          </a:p>
        </p:txBody>
      </p:sp>
      <p:sp>
        <p:nvSpPr>
          <p:cNvPr id="4" name="Slide Number Placeholder 3">
            <a:extLst>
              <a:ext uri="{FF2B5EF4-FFF2-40B4-BE49-F238E27FC236}">
                <a16:creationId xmlns:a16="http://schemas.microsoft.com/office/drawing/2014/main" id="{33D106A7-6B35-428A-8DB3-C94929C6C1AB}"/>
              </a:ext>
            </a:extLst>
          </p:cNvPr>
          <p:cNvSpPr>
            <a:spLocks noGrp="1"/>
          </p:cNvSpPr>
          <p:nvPr>
            <p:ph type="sldNum" sz="quarter" idx="12"/>
          </p:nvPr>
        </p:nvSpPr>
        <p:spPr/>
        <p:txBody>
          <a:bodyPr/>
          <a:lstStyle/>
          <a:p>
            <a:fld id="{BDFD9B4B-A3B5-420E-82AD-C1DBA1AF10B4}" type="slidenum">
              <a:rPr lang="en-GB" smtClean="0"/>
              <a:t>16</a:t>
            </a:fld>
            <a:endParaRPr lang="en-GB"/>
          </a:p>
        </p:txBody>
      </p:sp>
      <p:pic>
        <p:nvPicPr>
          <p:cNvPr id="8" name="Picture 7">
            <a:extLst>
              <a:ext uri="{FF2B5EF4-FFF2-40B4-BE49-F238E27FC236}">
                <a16:creationId xmlns:a16="http://schemas.microsoft.com/office/drawing/2014/main" id="{1B1A4B1C-1075-440F-9294-5580D79769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75" b="91500" l="10000" r="90000">
                        <a14:foregroundMark x1="36667" y1="9250" x2="57000" y2="8875"/>
                        <a14:foregroundMark x1="71667" y1="20250" x2="70333" y2="28875"/>
                        <a14:foregroundMark x1="22167" y1="22625" x2="21500" y2="26500"/>
                        <a14:foregroundMark x1="23167" y1="31000" x2="23000" y2="33125"/>
                        <a14:foregroundMark x1="21500" y1="27875" x2="21500" y2="27875"/>
                        <a14:foregroundMark x1="62667" y1="42750" x2="62167" y2="52500"/>
                        <a14:foregroundMark x1="24167" y1="90375" x2="63667" y2="91500"/>
                        <a14:foregroundMark x1="63667" y1="91500" x2="66167" y2="90375"/>
                      </a14:backgroundRemoval>
                    </a14:imgEffect>
                  </a14:imgLayer>
                </a14:imgProps>
              </a:ext>
              <a:ext uri="{28A0092B-C50C-407E-A947-70E740481C1C}">
                <a14:useLocalDpi xmlns:a14="http://schemas.microsoft.com/office/drawing/2010/main" val="0"/>
              </a:ext>
            </a:extLst>
          </a:blip>
          <a:srcRect l="16347" t="4497" r="16173" b="5426"/>
          <a:stretch/>
        </p:blipFill>
        <p:spPr>
          <a:xfrm>
            <a:off x="6783570" y="233913"/>
            <a:ext cx="3470792" cy="6177516"/>
          </a:xfrm>
          <a:prstGeom prst="rect">
            <a:avLst/>
          </a:prstGeom>
        </p:spPr>
      </p:pic>
    </p:spTree>
    <p:extLst>
      <p:ext uri="{BB962C8B-B14F-4D97-AF65-F5344CB8AC3E}">
        <p14:creationId xmlns:p14="http://schemas.microsoft.com/office/powerpoint/2010/main" val="4042934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6100-5825-4F12-89E2-156DB43B2D9B}"/>
              </a:ext>
            </a:extLst>
          </p:cNvPr>
          <p:cNvSpPr>
            <a:spLocks noGrp="1"/>
          </p:cNvSpPr>
          <p:nvPr>
            <p:ph type="title"/>
          </p:nvPr>
        </p:nvSpPr>
        <p:spPr/>
        <p:txBody>
          <a:bodyPr/>
          <a:lstStyle/>
          <a:p>
            <a:r>
              <a:rPr lang="en-GB" altLang="en-US" b="1" dirty="0"/>
              <a:t>A commitment to materialism</a:t>
            </a:r>
            <a:endParaRPr lang="en-GB" dirty="0"/>
          </a:p>
        </p:txBody>
      </p:sp>
      <p:sp>
        <p:nvSpPr>
          <p:cNvPr id="3" name="Content Placeholder 2">
            <a:extLst>
              <a:ext uri="{FF2B5EF4-FFF2-40B4-BE49-F238E27FC236}">
                <a16:creationId xmlns:a16="http://schemas.microsoft.com/office/drawing/2014/main" id="{B90CFD08-40FB-40A1-8F6D-5E436CFB338E}"/>
              </a:ext>
            </a:extLst>
          </p:cNvPr>
          <p:cNvSpPr>
            <a:spLocks noGrp="1"/>
          </p:cNvSpPr>
          <p:nvPr>
            <p:ph idx="1"/>
          </p:nvPr>
        </p:nvSpPr>
        <p:spPr>
          <a:xfrm>
            <a:off x="11719" y="1825625"/>
            <a:ext cx="10515600" cy="4351338"/>
          </a:xfrm>
        </p:spPr>
        <p:txBody>
          <a:bodyPr>
            <a:normAutofit/>
          </a:bodyPr>
          <a:lstStyle/>
          <a:p>
            <a:pPr marL="0" indent="0" algn="ctr">
              <a:buNone/>
            </a:pPr>
            <a:r>
              <a:rPr lang="en-US" sz="3200" dirty="0"/>
              <a:t>“We are confident that evolution is absolutely certain — not evolution as a special theory — Lamarckian, Darwinian, Spencerian… but evolution as a law of derivation of forms from previous forms. In this sense it is not only certain, </a:t>
            </a:r>
            <a:r>
              <a:rPr lang="en-US" sz="3200" dirty="0">
                <a:solidFill>
                  <a:srgbClr val="00B050"/>
                </a:solidFill>
              </a:rPr>
              <a:t>it is </a:t>
            </a:r>
            <a:r>
              <a:rPr lang="en-US" sz="3200" dirty="0">
                <a:solidFill>
                  <a:srgbClr val="F4B183"/>
                </a:solidFill>
              </a:rPr>
              <a:t>axiomatic</a:t>
            </a:r>
            <a:r>
              <a:rPr lang="en-US" sz="3200" dirty="0">
                <a:solidFill>
                  <a:srgbClr val="00B050"/>
                </a:solidFill>
              </a:rPr>
              <a:t> </a:t>
            </a:r>
            <a:r>
              <a:rPr lang="en-US" sz="3200" dirty="0"/>
              <a:t>…. The origins of new phenomena are often obscure, even inexplicable, but </a:t>
            </a:r>
            <a:r>
              <a:rPr lang="en-US" sz="3200" dirty="0">
                <a:solidFill>
                  <a:srgbClr val="00B050"/>
                </a:solidFill>
              </a:rPr>
              <a:t>we never think to doubt that they have a natural cause</a:t>
            </a:r>
            <a:r>
              <a:rPr lang="en-US" sz="3200" dirty="0"/>
              <a:t>; for so to doubt is to doubt the validity of reason, and the rational constitution of Nature.”</a:t>
            </a:r>
          </a:p>
          <a:p>
            <a:pPr marL="0" indent="0" algn="ctr">
              <a:buNone/>
            </a:pPr>
            <a:endParaRPr lang="en-US" sz="1400" dirty="0"/>
          </a:p>
          <a:p>
            <a:pPr marL="0" indent="0" algn="ctr">
              <a:buNone/>
            </a:pPr>
            <a:r>
              <a:rPr lang="en-US" sz="1400" dirty="0"/>
              <a:t>(</a:t>
            </a:r>
            <a:r>
              <a:rPr lang="en-US" sz="1400" b="1" dirty="0"/>
              <a:t>Joseph Le Conte</a:t>
            </a:r>
            <a:r>
              <a:rPr lang="en-US" sz="1400" dirty="0"/>
              <a:t>, Evolution, 1888)</a:t>
            </a:r>
            <a:endParaRPr lang="en-GB" sz="1400" dirty="0"/>
          </a:p>
        </p:txBody>
      </p:sp>
      <p:sp>
        <p:nvSpPr>
          <p:cNvPr id="4" name="Slide Number Placeholder 3">
            <a:extLst>
              <a:ext uri="{FF2B5EF4-FFF2-40B4-BE49-F238E27FC236}">
                <a16:creationId xmlns:a16="http://schemas.microsoft.com/office/drawing/2014/main" id="{A4621E72-B342-4CF7-831F-4FF61B7C81C9}"/>
              </a:ext>
            </a:extLst>
          </p:cNvPr>
          <p:cNvSpPr>
            <a:spLocks noGrp="1"/>
          </p:cNvSpPr>
          <p:nvPr>
            <p:ph type="sldNum" sz="quarter" idx="12"/>
          </p:nvPr>
        </p:nvSpPr>
        <p:spPr/>
        <p:txBody>
          <a:bodyPr/>
          <a:lstStyle/>
          <a:p>
            <a:fld id="{BDFD9B4B-A3B5-420E-82AD-C1DBA1AF10B4}" type="slidenum">
              <a:rPr lang="en-GB" smtClean="0"/>
              <a:t>17</a:t>
            </a:fld>
            <a:endParaRPr lang="en-GB"/>
          </a:p>
        </p:txBody>
      </p:sp>
      <p:sp>
        <p:nvSpPr>
          <p:cNvPr id="5" name="TextBox 4">
            <a:extLst>
              <a:ext uri="{FF2B5EF4-FFF2-40B4-BE49-F238E27FC236}">
                <a16:creationId xmlns:a16="http://schemas.microsoft.com/office/drawing/2014/main" id="{10E1CBC7-33E8-4421-A775-0A3130734585}"/>
              </a:ext>
            </a:extLst>
          </p:cNvPr>
          <p:cNvSpPr txBox="1"/>
          <p:nvPr/>
        </p:nvSpPr>
        <p:spPr>
          <a:xfrm>
            <a:off x="0" y="5934670"/>
            <a:ext cx="1874781" cy="923330"/>
          </a:xfrm>
          <a:prstGeom prst="rect">
            <a:avLst/>
          </a:prstGeom>
          <a:solidFill>
            <a:schemeClr val="accent2">
              <a:lumMod val="60000"/>
              <a:lumOff val="40000"/>
            </a:schemeClr>
          </a:solidFill>
        </p:spPr>
        <p:txBody>
          <a:bodyPr wrap="square" rtlCol="0">
            <a:spAutoFit/>
          </a:bodyPr>
          <a:lstStyle/>
          <a:p>
            <a:r>
              <a:rPr lang="en-GB" b="1" dirty="0"/>
              <a:t>Axiomatic:</a:t>
            </a:r>
          </a:p>
          <a:p>
            <a:r>
              <a:rPr lang="en-GB" dirty="0"/>
              <a:t>self-evident or unquestionable</a:t>
            </a:r>
          </a:p>
        </p:txBody>
      </p:sp>
      <p:grpSp>
        <p:nvGrpSpPr>
          <p:cNvPr id="12" name="Group 11">
            <a:extLst>
              <a:ext uri="{FF2B5EF4-FFF2-40B4-BE49-F238E27FC236}">
                <a16:creationId xmlns:a16="http://schemas.microsoft.com/office/drawing/2014/main" id="{04EC1155-E71F-4274-87AC-593C796A7894}"/>
              </a:ext>
            </a:extLst>
          </p:cNvPr>
          <p:cNvGrpSpPr/>
          <p:nvPr/>
        </p:nvGrpSpPr>
        <p:grpSpPr>
          <a:xfrm>
            <a:off x="10615979" y="2077550"/>
            <a:ext cx="1475642" cy="4281561"/>
            <a:chOff x="10578613" y="1341841"/>
            <a:chExt cx="1475642" cy="4281561"/>
          </a:xfrm>
        </p:grpSpPr>
        <p:pic>
          <p:nvPicPr>
            <p:cNvPr id="13" name="Picture 2" descr="Joseph LeConte 1823-1901.jpg">
              <a:extLst>
                <a:ext uri="{FF2B5EF4-FFF2-40B4-BE49-F238E27FC236}">
                  <a16:creationId xmlns:a16="http://schemas.microsoft.com/office/drawing/2014/main" id="{7B092B49-8F09-46E6-AF0A-4E6E44C4C3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4" t="6305" r="21608" b="43924"/>
            <a:stretch/>
          </p:blipFill>
          <p:spPr bwMode="auto">
            <a:xfrm>
              <a:off x="10631365" y="1341841"/>
              <a:ext cx="1229458" cy="14192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64B9297-0871-41A7-B59A-4A51E76AACFD}"/>
                </a:ext>
              </a:extLst>
            </p:cNvPr>
            <p:cNvSpPr txBox="1"/>
            <p:nvPr/>
          </p:nvSpPr>
          <p:spPr>
            <a:xfrm>
              <a:off x="10578613" y="2761080"/>
              <a:ext cx="1475642" cy="2862322"/>
            </a:xfrm>
            <a:prstGeom prst="rect">
              <a:avLst/>
            </a:prstGeom>
            <a:noFill/>
          </p:spPr>
          <p:txBody>
            <a:bodyPr wrap="square" rtlCol="0">
              <a:spAutoFit/>
            </a:bodyPr>
            <a:lstStyle/>
            <a:p>
              <a:r>
                <a:rPr lang="en-US" b="1" dirty="0"/>
                <a:t>Joseph Le Conte</a:t>
              </a:r>
              <a:endParaRPr lang="en-GB" dirty="0"/>
            </a:p>
            <a:p>
              <a:r>
                <a:rPr lang="en-GB" dirty="0"/>
                <a:t>Geologist and president of the </a:t>
              </a:r>
              <a:r>
                <a:rPr lang="en-US" dirty="0"/>
                <a:t>American Association for the Advancement of Science in 1892</a:t>
              </a:r>
              <a:endParaRPr lang="en-GB" dirty="0"/>
            </a:p>
          </p:txBody>
        </p:sp>
      </p:grpSp>
    </p:spTree>
    <p:extLst>
      <p:ext uri="{BB962C8B-B14F-4D97-AF65-F5344CB8AC3E}">
        <p14:creationId xmlns:p14="http://schemas.microsoft.com/office/powerpoint/2010/main" val="182287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C2B6517-40A7-4675-A8B2-5CD4D5CBD203}"/>
              </a:ext>
            </a:extLst>
          </p:cNvPr>
          <p:cNvSpPr>
            <a:spLocks noGrp="1" noChangeArrowheads="1"/>
          </p:cNvSpPr>
          <p:nvPr>
            <p:ph type="title"/>
          </p:nvPr>
        </p:nvSpPr>
        <p:spPr/>
        <p:txBody>
          <a:bodyPr>
            <a:normAutofit/>
          </a:bodyPr>
          <a:lstStyle/>
          <a:p>
            <a:r>
              <a:rPr lang="en-GB" altLang="en-US" b="1" i="0" dirty="0"/>
              <a:t>A </a:t>
            </a:r>
            <a:r>
              <a:rPr lang="en-GB" altLang="en-US" b="1" dirty="0"/>
              <a:t>commitment</a:t>
            </a:r>
            <a:r>
              <a:rPr lang="en-GB" altLang="en-US" b="1" i="0" dirty="0"/>
              <a:t> to materialism</a:t>
            </a:r>
          </a:p>
        </p:txBody>
      </p:sp>
      <p:sp>
        <p:nvSpPr>
          <p:cNvPr id="67587" name="Rectangle 3">
            <a:extLst>
              <a:ext uri="{FF2B5EF4-FFF2-40B4-BE49-F238E27FC236}">
                <a16:creationId xmlns:a16="http://schemas.microsoft.com/office/drawing/2014/main" id="{87119F00-8D81-4BE7-8216-86EFA3DF9A30}"/>
              </a:ext>
            </a:extLst>
          </p:cNvPr>
          <p:cNvSpPr>
            <a:spLocks noGrp="1" noChangeArrowheads="1"/>
          </p:cNvSpPr>
          <p:nvPr>
            <p:ph idx="1"/>
          </p:nvPr>
        </p:nvSpPr>
        <p:spPr>
          <a:xfrm>
            <a:off x="-1" y="1765212"/>
            <a:ext cx="10205885" cy="4351338"/>
          </a:xfrm>
        </p:spPr>
        <p:txBody>
          <a:bodyPr>
            <a:normAutofit lnSpcReduction="10000"/>
          </a:bodyPr>
          <a:lstStyle/>
          <a:p>
            <a:pPr algn="ctr">
              <a:lnSpc>
                <a:spcPct val="100000"/>
              </a:lnSpc>
              <a:spcBef>
                <a:spcPts val="600"/>
              </a:spcBef>
              <a:buFontTx/>
              <a:buNone/>
            </a:pPr>
            <a:r>
              <a:rPr lang="en-US" sz="2900" i="0" dirty="0"/>
              <a:t>“Our willingness to accept scientific claims that are against common sense is the key to an understanding of the real struggle between science and the supernatural. </a:t>
            </a:r>
          </a:p>
          <a:p>
            <a:pPr algn="ctr">
              <a:lnSpc>
                <a:spcPct val="100000"/>
              </a:lnSpc>
              <a:spcBef>
                <a:spcPts val="600"/>
              </a:spcBef>
              <a:buFontTx/>
              <a:buNone/>
            </a:pPr>
            <a:r>
              <a:rPr lang="en-US" sz="2900" i="0" dirty="0"/>
              <a:t>We take the side of science in spite of the patent absurdity of some of its constructs, in spite of its failure to fulfill many of its extravagant promises of health and life, in spite of the tolerance of the scientific community for unsubstantiated just – so stories, because </a:t>
            </a:r>
            <a:r>
              <a:rPr lang="en-US" sz="2900" i="0" dirty="0">
                <a:solidFill>
                  <a:srgbClr val="00B050"/>
                </a:solidFill>
              </a:rPr>
              <a:t>we have a prior commitment, a commitment to materialism</a:t>
            </a:r>
            <a:r>
              <a:rPr lang="en-US" sz="2900" i="0" dirty="0"/>
              <a:t>.”</a:t>
            </a:r>
          </a:p>
          <a:p>
            <a:pPr algn="ctr">
              <a:lnSpc>
                <a:spcPct val="80000"/>
              </a:lnSpc>
              <a:buFontTx/>
              <a:buNone/>
            </a:pPr>
            <a:endParaRPr lang="en-US" sz="1200" i="0" dirty="0"/>
          </a:p>
          <a:p>
            <a:pPr algn="ctr">
              <a:lnSpc>
                <a:spcPct val="80000"/>
              </a:lnSpc>
              <a:spcBef>
                <a:spcPts val="600"/>
              </a:spcBef>
              <a:buFontTx/>
              <a:buNone/>
            </a:pPr>
            <a:r>
              <a:rPr lang="en-US" sz="2000" i="0" dirty="0"/>
              <a:t>Cont’d next slide.</a:t>
            </a:r>
          </a:p>
        </p:txBody>
      </p:sp>
      <p:sp>
        <p:nvSpPr>
          <p:cNvPr id="2" name="Slide Number Placeholder 1">
            <a:extLst>
              <a:ext uri="{FF2B5EF4-FFF2-40B4-BE49-F238E27FC236}">
                <a16:creationId xmlns:a16="http://schemas.microsoft.com/office/drawing/2014/main" id="{3C6A53D1-99EB-4869-802D-AEF9C9BCE8DA}"/>
              </a:ext>
            </a:extLst>
          </p:cNvPr>
          <p:cNvSpPr>
            <a:spLocks noGrp="1"/>
          </p:cNvSpPr>
          <p:nvPr>
            <p:ph type="sldNum" sz="quarter" idx="12"/>
          </p:nvPr>
        </p:nvSpPr>
        <p:spPr/>
        <p:txBody>
          <a:bodyPr/>
          <a:lstStyle/>
          <a:p>
            <a:fld id="{BDFD9B4B-A3B5-420E-82AD-C1DBA1AF10B4}" type="slidenum">
              <a:rPr lang="en-GB" smtClean="0"/>
              <a:t>18</a:t>
            </a:fld>
            <a:endParaRPr lang="en-GB"/>
          </a:p>
        </p:txBody>
      </p:sp>
      <p:grpSp>
        <p:nvGrpSpPr>
          <p:cNvPr id="5" name="Group 4">
            <a:extLst>
              <a:ext uri="{FF2B5EF4-FFF2-40B4-BE49-F238E27FC236}">
                <a16:creationId xmlns:a16="http://schemas.microsoft.com/office/drawing/2014/main" id="{75D48E4B-4AD6-4EE3-92BB-4E669AF6B385}"/>
              </a:ext>
            </a:extLst>
          </p:cNvPr>
          <p:cNvGrpSpPr/>
          <p:nvPr/>
        </p:nvGrpSpPr>
        <p:grpSpPr>
          <a:xfrm>
            <a:off x="10087897" y="1690688"/>
            <a:ext cx="1986116" cy="4745381"/>
            <a:chOff x="10565529" y="2292294"/>
            <a:chExt cx="1986116" cy="4745381"/>
          </a:xfrm>
        </p:grpSpPr>
        <p:sp>
          <p:nvSpPr>
            <p:cNvPr id="6" name="Rectangle 5">
              <a:extLst>
                <a:ext uri="{FF2B5EF4-FFF2-40B4-BE49-F238E27FC236}">
                  <a16:creationId xmlns:a16="http://schemas.microsoft.com/office/drawing/2014/main" id="{72DDDB7A-22FC-45AA-870C-0722FCB82E7B}"/>
                </a:ext>
              </a:extLst>
            </p:cNvPr>
            <p:cNvSpPr/>
            <p:nvPr/>
          </p:nvSpPr>
          <p:spPr>
            <a:xfrm>
              <a:off x="10565529" y="3621355"/>
              <a:ext cx="1986116" cy="3416320"/>
            </a:xfrm>
            <a:prstGeom prst="rect">
              <a:avLst/>
            </a:prstGeom>
          </p:spPr>
          <p:txBody>
            <a:bodyPr wrap="square">
              <a:spAutoFit/>
            </a:bodyPr>
            <a:lstStyle/>
            <a:p>
              <a:r>
                <a:rPr lang="en-US" b="1" dirty="0">
                  <a:solidFill>
                    <a:prstClr val="black"/>
                  </a:solidFill>
                </a:rPr>
                <a:t>Richard </a:t>
              </a:r>
              <a:r>
                <a:rPr lang="en-US" b="1" dirty="0" err="1">
                  <a:solidFill>
                    <a:prstClr val="black"/>
                  </a:solidFill>
                </a:rPr>
                <a:t>Lewontin</a:t>
              </a:r>
              <a:endParaRPr lang="en-US" b="1" dirty="0">
                <a:solidFill>
                  <a:prstClr val="black"/>
                </a:solidFill>
              </a:endParaRPr>
            </a:p>
            <a:p>
              <a:r>
                <a:rPr lang="en-US" dirty="0">
                  <a:solidFill>
                    <a:prstClr val="black"/>
                  </a:solidFill>
                </a:rPr>
                <a:t>Harvard University.</a:t>
              </a:r>
              <a:endParaRPr lang="en-GB" dirty="0"/>
            </a:p>
            <a:p>
              <a:r>
                <a:rPr lang="en-GB" dirty="0"/>
                <a:t>Evolutionary biologist, mathematician, geneticist. A leader in developing the mathematical basis of population genetics and evolutionary theory</a:t>
              </a:r>
              <a:endParaRPr lang="en-US" dirty="0"/>
            </a:p>
          </p:txBody>
        </p:sp>
        <p:pic>
          <p:nvPicPr>
            <p:cNvPr id="7" name="Picture 6">
              <a:extLst>
                <a:ext uri="{FF2B5EF4-FFF2-40B4-BE49-F238E27FC236}">
                  <a16:creationId xmlns:a16="http://schemas.microsoft.com/office/drawing/2014/main" id="{1B2A763E-0749-4A64-8602-6878FA0A2B38}"/>
                </a:ext>
              </a:extLst>
            </p:cNvPr>
            <p:cNvPicPr>
              <a:picLocks noChangeAspect="1"/>
            </p:cNvPicPr>
            <p:nvPr/>
          </p:nvPicPr>
          <p:blipFill rotWithShape="1">
            <a:blip r:embed="rId2">
              <a:extLst>
                <a:ext uri="{28A0092B-C50C-407E-A947-70E740481C1C}">
                  <a14:useLocalDpi xmlns:a14="http://schemas.microsoft.com/office/drawing/2010/main" val="0"/>
                </a:ext>
              </a:extLst>
            </a:blip>
            <a:srcRect r="34500"/>
            <a:stretch/>
          </p:blipFill>
          <p:spPr>
            <a:xfrm>
              <a:off x="10688147" y="2292294"/>
              <a:ext cx="1162050" cy="1330592"/>
            </a:xfrm>
            <a:prstGeom prst="rect">
              <a:avLst/>
            </a:prstGeom>
          </p:spPr>
        </p:pic>
      </p:grpSp>
    </p:spTree>
    <p:extLst>
      <p:ext uri="{BB962C8B-B14F-4D97-AF65-F5344CB8AC3E}">
        <p14:creationId xmlns:p14="http://schemas.microsoft.com/office/powerpoint/2010/main" val="328205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D33A-0CFA-4091-9CBA-F46DB4DB4408}"/>
              </a:ext>
            </a:extLst>
          </p:cNvPr>
          <p:cNvSpPr>
            <a:spLocks noGrp="1"/>
          </p:cNvSpPr>
          <p:nvPr>
            <p:ph type="title"/>
          </p:nvPr>
        </p:nvSpPr>
        <p:spPr/>
        <p:txBody>
          <a:bodyPr/>
          <a:lstStyle/>
          <a:p>
            <a:r>
              <a:rPr lang="en-GB" altLang="en-US" b="1" dirty="0"/>
              <a:t>A commitment to materialism</a:t>
            </a:r>
            <a:endParaRPr lang="en-GB" i="0" dirty="0"/>
          </a:p>
        </p:txBody>
      </p:sp>
      <p:sp>
        <p:nvSpPr>
          <p:cNvPr id="3" name="Content Placeholder 2">
            <a:extLst>
              <a:ext uri="{FF2B5EF4-FFF2-40B4-BE49-F238E27FC236}">
                <a16:creationId xmlns:a16="http://schemas.microsoft.com/office/drawing/2014/main" id="{38B6D04A-0A11-41FC-9B1C-40BED38B8BAF}"/>
              </a:ext>
            </a:extLst>
          </p:cNvPr>
          <p:cNvSpPr>
            <a:spLocks noGrp="1"/>
          </p:cNvSpPr>
          <p:nvPr>
            <p:ph idx="1"/>
          </p:nvPr>
        </p:nvSpPr>
        <p:spPr>
          <a:xfrm>
            <a:off x="10521" y="1718530"/>
            <a:ext cx="10199994" cy="4351338"/>
          </a:xfrm>
        </p:spPr>
        <p:txBody>
          <a:bodyPr>
            <a:normAutofit lnSpcReduction="10000"/>
          </a:bodyPr>
          <a:lstStyle/>
          <a:p>
            <a:pPr marL="0" indent="0" algn="ctr">
              <a:lnSpc>
                <a:spcPct val="100000"/>
              </a:lnSpc>
              <a:spcBef>
                <a:spcPts val="600"/>
              </a:spcBef>
              <a:buNone/>
            </a:pPr>
            <a:r>
              <a:rPr lang="en-US" altLang="en-US" sz="2900" i="0" dirty="0"/>
              <a:t>“It is not that the methods and institutions of science somehow compel us accept a material explanation of the phenomenal world, but, on the contrary, that we are forced by our </a:t>
            </a:r>
            <a:r>
              <a:rPr lang="en-US" altLang="en-US" sz="2900" i="0" dirty="0">
                <a:solidFill>
                  <a:srgbClr val="F4B183"/>
                </a:solidFill>
              </a:rPr>
              <a:t>a priori </a:t>
            </a:r>
            <a:r>
              <a:rPr lang="en-US" altLang="en-US" sz="2900" i="0" dirty="0">
                <a:solidFill>
                  <a:srgbClr val="00B050"/>
                </a:solidFill>
              </a:rPr>
              <a:t>adherence to material causes </a:t>
            </a:r>
            <a:r>
              <a:rPr lang="en-US" altLang="en-US" sz="2900" i="0" dirty="0"/>
              <a:t>to create an apparatus of investigation and a set of concepts that </a:t>
            </a:r>
            <a:r>
              <a:rPr lang="en-US" altLang="en-US" sz="2900" i="0" dirty="0">
                <a:solidFill>
                  <a:srgbClr val="00B050"/>
                </a:solidFill>
              </a:rPr>
              <a:t>produce material explanations, no matter how counter-intuitive</a:t>
            </a:r>
            <a:r>
              <a:rPr lang="en-US" altLang="en-US" sz="2900" i="0" dirty="0"/>
              <a:t>, no matter how mystifying to the uninitiated. Moreover, that materialism is absolute, so </a:t>
            </a:r>
            <a:r>
              <a:rPr lang="en-US" altLang="en-US" sz="2900" i="0" dirty="0">
                <a:solidFill>
                  <a:srgbClr val="00B050"/>
                </a:solidFill>
              </a:rPr>
              <a:t>we cannot allow a Divine Foot in the door</a:t>
            </a:r>
            <a:r>
              <a:rPr lang="en-US" altLang="en-US" sz="2900" i="0" dirty="0"/>
              <a:t>.”</a:t>
            </a:r>
          </a:p>
          <a:p>
            <a:pPr marL="0" indent="0" algn="ctr">
              <a:buNone/>
            </a:pPr>
            <a:endParaRPr lang="en-US" altLang="en-US" sz="1800" i="0" dirty="0"/>
          </a:p>
          <a:p>
            <a:pPr lvl="0" algn="ctr">
              <a:lnSpc>
                <a:spcPct val="110000"/>
              </a:lnSpc>
              <a:spcBef>
                <a:spcPts val="0"/>
              </a:spcBef>
              <a:buNone/>
            </a:pPr>
            <a:r>
              <a:rPr lang="en-US" sz="1400" dirty="0">
                <a:solidFill>
                  <a:prstClr val="black"/>
                </a:solidFill>
              </a:rPr>
              <a:t>(</a:t>
            </a:r>
            <a:r>
              <a:rPr lang="en-US" sz="1400" b="1" dirty="0">
                <a:solidFill>
                  <a:prstClr val="black"/>
                </a:solidFill>
              </a:rPr>
              <a:t>Richard </a:t>
            </a:r>
            <a:r>
              <a:rPr lang="en-US" sz="1400" b="1" dirty="0" err="1">
                <a:solidFill>
                  <a:prstClr val="black"/>
                </a:solidFill>
              </a:rPr>
              <a:t>Lewontin</a:t>
            </a:r>
            <a:r>
              <a:rPr lang="en-US" sz="1400" dirty="0">
                <a:solidFill>
                  <a:prstClr val="black"/>
                </a:solidFill>
              </a:rPr>
              <a:t>, Billions and billions of demons (review of The Demon-Haunted World: Science as a Candle in the Dark by Carl Sagan, 1997), The New York Review, p. 31, 9 January 1997.  </a:t>
            </a:r>
            <a:r>
              <a:rPr lang="en-GB" altLang="en-US" sz="1400" dirty="0">
                <a:solidFill>
                  <a:prstClr val="black"/>
                </a:solidFill>
                <a:hlinkClick r:id="rId2"/>
              </a:rPr>
              <a:t>http://www.nybooks.com/articles/1997/01/09/billions-and-billions-of-demons/</a:t>
            </a:r>
            <a:r>
              <a:rPr lang="en-GB" altLang="en-US" sz="1400" dirty="0">
                <a:solidFill>
                  <a:prstClr val="black"/>
                </a:solidFill>
              </a:rPr>
              <a:t> )</a:t>
            </a:r>
          </a:p>
        </p:txBody>
      </p:sp>
      <p:sp>
        <p:nvSpPr>
          <p:cNvPr id="4" name="Slide Number Placeholder 3">
            <a:extLst>
              <a:ext uri="{FF2B5EF4-FFF2-40B4-BE49-F238E27FC236}">
                <a16:creationId xmlns:a16="http://schemas.microsoft.com/office/drawing/2014/main" id="{A59676DD-2595-419E-9107-2596984B147A}"/>
              </a:ext>
            </a:extLst>
          </p:cNvPr>
          <p:cNvSpPr>
            <a:spLocks noGrp="1"/>
          </p:cNvSpPr>
          <p:nvPr>
            <p:ph type="sldNum" sz="quarter" idx="12"/>
          </p:nvPr>
        </p:nvSpPr>
        <p:spPr/>
        <p:txBody>
          <a:bodyPr/>
          <a:lstStyle/>
          <a:p>
            <a:fld id="{BDFD9B4B-A3B5-420E-82AD-C1DBA1AF10B4}" type="slidenum">
              <a:rPr lang="en-GB" smtClean="0"/>
              <a:t>19</a:t>
            </a:fld>
            <a:endParaRPr lang="en-GB"/>
          </a:p>
        </p:txBody>
      </p:sp>
      <p:sp>
        <p:nvSpPr>
          <p:cNvPr id="8" name="TextBox 7">
            <a:extLst>
              <a:ext uri="{FF2B5EF4-FFF2-40B4-BE49-F238E27FC236}">
                <a16:creationId xmlns:a16="http://schemas.microsoft.com/office/drawing/2014/main" id="{C5C2771E-A38C-423B-AC09-5505EEF2B5A3}"/>
              </a:ext>
            </a:extLst>
          </p:cNvPr>
          <p:cNvSpPr txBox="1"/>
          <p:nvPr/>
        </p:nvSpPr>
        <p:spPr>
          <a:xfrm>
            <a:off x="0" y="6215746"/>
            <a:ext cx="2448232" cy="646331"/>
          </a:xfrm>
          <a:prstGeom prst="rect">
            <a:avLst/>
          </a:prstGeom>
          <a:solidFill>
            <a:schemeClr val="accent2">
              <a:lumMod val="60000"/>
              <a:lumOff val="40000"/>
            </a:schemeClr>
          </a:solidFill>
        </p:spPr>
        <p:txBody>
          <a:bodyPr wrap="square" rtlCol="0">
            <a:spAutoFit/>
          </a:bodyPr>
          <a:lstStyle/>
          <a:p>
            <a:r>
              <a:rPr lang="en-GB" b="1" dirty="0"/>
              <a:t>A priori: </a:t>
            </a:r>
            <a:r>
              <a:rPr lang="en-GB" dirty="0"/>
              <a:t>being without examination or analysis</a:t>
            </a:r>
          </a:p>
        </p:txBody>
      </p:sp>
      <p:grpSp>
        <p:nvGrpSpPr>
          <p:cNvPr id="9" name="Group 8">
            <a:extLst>
              <a:ext uri="{FF2B5EF4-FFF2-40B4-BE49-F238E27FC236}">
                <a16:creationId xmlns:a16="http://schemas.microsoft.com/office/drawing/2014/main" id="{8B596DAF-1629-47F0-883B-B7DEA02D5CF9}"/>
              </a:ext>
            </a:extLst>
          </p:cNvPr>
          <p:cNvGrpSpPr/>
          <p:nvPr/>
        </p:nvGrpSpPr>
        <p:grpSpPr>
          <a:xfrm>
            <a:off x="10117393" y="1690688"/>
            <a:ext cx="1986116" cy="4745381"/>
            <a:chOff x="10565529" y="2292294"/>
            <a:chExt cx="1986116" cy="4745381"/>
          </a:xfrm>
        </p:grpSpPr>
        <p:sp>
          <p:nvSpPr>
            <p:cNvPr id="10" name="Rectangle 9">
              <a:extLst>
                <a:ext uri="{FF2B5EF4-FFF2-40B4-BE49-F238E27FC236}">
                  <a16:creationId xmlns:a16="http://schemas.microsoft.com/office/drawing/2014/main" id="{04145D4F-9AFC-4D5D-992B-BB4DA8ED5D14}"/>
                </a:ext>
              </a:extLst>
            </p:cNvPr>
            <p:cNvSpPr/>
            <p:nvPr/>
          </p:nvSpPr>
          <p:spPr>
            <a:xfrm>
              <a:off x="10565529" y="3621355"/>
              <a:ext cx="1986116" cy="3416320"/>
            </a:xfrm>
            <a:prstGeom prst="rect">
              <a:avLst/>
            </a:prstGeom>
          </p:spPr>
          <p:txBody>
            <a:bodyPr wrap="square">
              <a:spAutoFit/>
            </a:bodyPr>
            <a:lstStyle/>
            <a:p>
              <a:r>
                <a:rPr lang="en-US" b="1" dirty="0">
                  <a:solidFill>
                    <a:prstClr val="black"/>
                  </a:solidFill>
                </a:rPr>
                <a:t>Richard </a:t>
              </a:r>
              <a:r>
                <a:rPr lang="en-US" b="1" dirty="0" err="1">
                  <a:solidFill>
                    <a:prstClr val="black"/>
                  </a:solidFill>
                </a:rPr>
                <a:t>Lewontin</a:t>
              </a:r>
              <a:endParaRPr lang="en-US" b="1" dirty="0">
                <a:solidFill>
                  <a:prstClr val="black"/>
                </a:solidFill>
              </a:endParaRPr>
            </a:p>
            <a:p>
              <a:r>
                <a:rPr lang="en-US" dirty="0">
                  <a:solidFill>
                    <a:prstClr val="black"/>
                  </a:solidFill>
                </a:rPr>
                <a:t>Harvard University.</a:t>
              </a:r>
              <a:endParaRPr lang="en-GB" dirty="0"/>
            </a:p>
            <a:p>
              <a:r>
                <a:rPr lang="en-GB" dirty="0"/>
                <a:t>Evolutionary biologist, mathematician, geneticist. A leader in developing the mathematical basis of population genetics and evolutionary theory</a:t>
              </a:r>
              <a:endParaRPr lang="en-US" dirty="0"/>
            </a:p>
          </p:txBody>
        </p:sp>
        <p:pic>
          <p:nvPicPr>
            <p:cNvPr id="11" name="Picture 10">
              <a:extLst>
                <a:ext uri="{FF2B5EF4-FFF2-40B4-BE49-F238E27FC236}">
                  <a16:creationId xmlns:a16="http://schemas.microsoft.com/office/drawing/2014/main" id="{58942546-265F-49EA-B096-4C84A4990715}"/>
                </a:ext>
              </a:extLst>
            </p:cNvPr>
            <p:cNvPicPr>
              <a:picLocks noChangeAspect="1"/>
            </p:cNvPicPr>
            <p:nvPr/>
          </p:nvPicPr>
          <p:blipFill rotWithShape="1">
            <a:blip r:embed="rId3">
              <a:extLst>
                <a:ext uri="{28A0092B-C50C-407E-A947-70E740481C1C}">
                  <a14:useLocalDpi xmlns:a14="http://schemas.microsoft.com/office/drawing/2010/main" val="0"/>
                </a:ext>
              </a:extLst>
            </a:blip>
            <a:srcRect r="34500"/>
            <a:stretch/>
          </p:blipFill>
          <p:spPr>
            <a:xfrm>
              <a:off x="10688147" y="2292294"/>
              <a:ext cx="1162050" cy="1330592"/>
            </a:xfrm>
            <a:prstGeom prst="rect">
              <a:avLst/>
            </a:prstGeom>
          </p:spPr>
        </p:pic>
      </p:grpSp>
    </p:spTree>
    <p:extLst>
      <p:ext uri="{BB962C8B-B14F-4D97-AF65-F5344CB8AC3E}">
        <p14:creationId xmlns:p14="http://schemas.microsoft.com/office/powerpoint/2010/main" val="426587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FBFD1-B495-4518-9A06-BCF21915E7BD}"/>
              </a:ext>
            </a:extLst>
          </p:cNvPr>
          <p:cNvSpPr>
            <a:spLocks noGrp="1"/>
          </p:cNvSpPr>
          <p:nvPr>
            <p:ph type="sldNum" sz="quarter" idx="12"/>
          </p:nvPr>
        </p:nvSpPr>
        <p:spPr>
          <a:xfrm>
            <a:off x="8610600" y="6356347"/>
            <a:ext cx="2523744" cy="396876"/>
          </a:xfrm>
        </p:spPr>
        <p:txBody>
          <a:bodyPr/>
          <a:lstStyle/>
          <a:p>
            <a:fld id="{BDFD9B4B-A3B5-420E-82AD-C1DBA1AF10B4}" type="slidenum">
              <a:rPr lang="en-GB" smtClean="0"/>
              <a:t>2</a:t>
            </a:fld>
            <a:endParaRPr lang="en-GB"/>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21BD973F-6654-419A-A2EE-4B000D77A3C9}"/>
                  </a:ext>
                </a:extLst>
              </p:cNvPr>
              <p:cNvGraphicFramePr>
                <a:graphicFrameLocks noChangeAspect="1"/>
              </p:cNvGraphicFramePr>
              <p:nvPr>
                <p:extLst>
                  <p:ext uri="{D42A27DB-BD31-4B8C-83A1-F6EECF244321}">
                    <p14:modId xmlns:p14="http://schemas.microsoft.com/office/powerpoint/2010/main" val="525993346"/>
                  </p:ext>
                </p:extLst>
              </p:nvPr>
            </p:nvGraphicFramePr>
            <p:xfrm>
              <a:off x="889012" y="260649"/>
              <a:ext cx="3590512" cy="2019661"/>
            </p:xfrm>
            <a:graphic>
              <a:graphicData uri="http://schemas.microsoft.com/office/powerpoint/2016/sectionzoom">
                <psez:sectionZm>
                  <psez:sectionZmObj sectionId="{B33EDB38-4504-48C0-A418-AB779140D5C3}">
                    <psez:zmPr id="{42648BE0-4491-4FEF-A56B-CB5F935BB53B}" transitionDur="1000">
                      <p166:blipFill xmlns:p166="http://schemas.microsoft.com/office/powerpoint/2016/6/main">
                        <a:blip r:embed="rId2"/>
                        <a:stretch>
                          <a:fillRect/>
                        </a:stretch>
                      </p166:blipFill>
                      <p166:spPr xmlns:p166="http://schemas.microsoft.com/office/powerpoint/2016/6/main">
                        <a:xfrm>
                          <a:off x="0" y="0"/>
                          <a:ext cx="3590512" cy="2019661"/>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a:extLst>
                  <a:ext uri="{FF2B5EF4-FFF2-40B4-BE49-F238E27FC236}">
                    <a16:creationId xmlns:a16="http://schemas.microsoft.com/office/drawing/2014/main" id="{21BD973F-6654-419A-A2EE-4B000D77A3C9}"/>
                  </a:ext>
                </a:extLst>
              </p:cNvPr>
              <p:cNvPicPr>
                <a:picLocks noGrp="1" noRot="1" noChangeAspect="1" noMove="1" noResize="1" noEditPoints="1" noAdjustHandles="1" noChangeArrowheads="1" noChangeShapeType="1"/>
              </p:cNvPicPr>
              <p:nvPr/>
            </p:nvPicPr>
            <p:blipFill>
              <a:blip r:embed="rId4"/>
              <a:stretch>
                <a:fillRect/>
              </a:stretch>
            </p:blipFill>
            <p:spPr>
              <a:xfrm>
                <a:off x="889012" y="260649"/>
                <a:ext cx="3590512" cy="201966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D48C4EBA-D17F-42DB-9ABC-64133476A796}"/>
                  </a:ext>
                </a:extLst>
              </p:cNvPr>
              <p:cNvGraphicFramePr>
                <a:graphicFrameLocks noChangeAspect="1"/>
              </p:cNvGraphicFramePr>
              <p:nvPr>
                <p:extLst>
                  <p:ext uri="{D42A27DB-BD31-4B8C-83A1-F6EECF244321}">
                    <p14:modId xmlns:p14="http://schemas.microsoft.com/office/powerpoint/2010/main" val="4040851632"/>
                  </p:ext>
                </p:extLst>
              </p:nvPr>
            </p:nvGraphicFramePr>
            <p:xfrm>
              <a:off x="889012" y="4315912"/>
              <a:ext cx="3590512" cy="2019661"/>
            </p:xfrm>
            <a:graphic>
              <a:graphicData uri="http://schemas.microsoft.com/office/powerpoint/2016/sectionzoom">
                <psez:sectionZm>
                  <psez:sectionZmObj sectionId="{BF3AA1A1-9068-4907-9D42-EE4BFF0DF7CD}">
                    <psez:zmPr id="{CBC3C837-CE5A-429B-94BB-B5F5F70DEA8A}" transitionDur="1000">
                      <p166:blipFill xmlns:p166="http://schemas.microsoft.com/office/powerpoint/2016/6/main">
                        <a:blip r:embed="rId5"/>
                        <a:stretch>
                          <a:fillRect/>
                        </a:stretch>
                      </p166:blipFill>
                      <p166:spPr xmlns:p166="http://schemas.microsoft.com/office/powerpoint/2016/6/main">
                        <a:xfrm>
                          <a:off x="0" y="0"/>
                          <a:ext cx="3590512" cy="2019661"/>
                        </a:xfrm>
                        <a:prstGeom prst="rect">
                          <a:avLst/>
                        </a:prstGeom>
                        <a:ln w="3175">
                          <a:solidFill>
                            <a:prstClr val="ltGray"/>
                          </a:solidFill>
                        </a:ln>
                      </p166:spPr>
                    </psez:zmPr>
                  </psez:sectionZmObj>
                </psez:sectionZm>
              </a:graphicData>
            </a:graphic>
          </p:graphicFrame>
        </mc:Choice>
        <mc:Fallback xmlns="">
          <p:pic>
            <p:nvPicPr>
              <p:cNvPr id="12" name="Section Zoom 11">
                <a:hlinkClick r:id="rId6" action="ppaction://hlinksldjump"/>
                <a:extLst>
                  <a:ext uri="{FF2B5EF4-FFF2-40B4-BE49-F238E27FC236}">
                    <a16:creationId xmlns:a16="http://schemas.microsoft.com/office/drawing/2014/main" id="{D48C4EBA-D17F-42DB-9ABC-64133476A796}"/>
                  </a:ext>
                </a:extLst>
              </p:cNvPr>
              <p:cNvPicPr>
                <a:picLocks noGrp="1" noRot="1" noChangeAspect="1" noMove="1" noResize="1" noEditPoints="1" noAdjustHandles="1" noChangeArrowheads="1" noChangeShapeType="1"/>
              </p:cNvPicPr>
              <p:nvPr/>
            </p:nvPicPr>
            <p:blipFill>
              <a:blip r:embed="rId7"/>
              <a:stretch>
                <a:fillRect/>
              </a:stretch>
            </p:blipFill>
            <p:spPr>
              <a:xfrm>
                <a:off x="889012" y="4315912"/>
                <a:ext cx="3590512" cy="201966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D5B2ECEB-0A39-4E1C-85D8-E86520BB5E98}"/>
                  </a:ext>
                </a:extLst>
              </p:cNvPr>
              <p:cNvGraphicFramePr>
                <a:graphicFrameLocks noChangeAspect="1"/>
              </p:cNvGraphicFramePr>
              <p:nvPr>
                <p:extLst>
                  <p:ext uri="{D42A27DB-BD31-4B8C-83A1-F6EECF244321}">
                    <p14:modId xmlns:p14="http://schemas.microsoft.com/office/powerpoint/2010/main" val="1462623975"/>
                  </p:ext>
                </p:extLst>
              </p:nvPr>
            </p:nvGraphicFramePr>
            <p:xfrm>
              <a:off x="8087995" y="261790"/>
              <a:ext cx="3588479" cy="2018520"/>
            </p:xfrm>
            <a:graphic>
              <a:graphicData uri="http://schemas.microsoft.com/office/powerpoint/2016/sectionzoom">
                <psez:sectionZm>
                  <psez:sectionZmObj sectionId="{6684D7AA-8F55-4979-B1E4-28756EFC8D93}">
                    <psez:zmPr id="{0EF5AB66-44F0-413A-AB0C-91778BE3C1CC}" transitionDur="1000">
                      <p166:blipFill xmlns:p166="http://schemas.microsoft.com/office/powerpoint/2016/6/main">
                        <a:blip r:embed="rId8"/>
                        <a:stretch>
                          <a:fillRect/>
                        </a:stretch>
                      </p166:blipFill>
                      <p166:spPr xmlns:p166="http://schemas.microsoft.com/office/powerpoint/2016/6/main">
                        <a:xfrm>
                          <a:off x="0" y="0"/>
                          <a:ext cx="3588479" cy="2018520"/>
                        </a:xfrm>
                        <a:prstGeom prst="rect">
                          <a:avLst/>
                        </a:prstGeom>
                        <a:ln w="3175">
                          <a:solidFill>
                            <a:prstClr val="ltGray"/>
                          </a:solidFill>
                        </a:ln>
                      </p166:spPr>
                    </psez:zmPr>
                  </psez:sectionZmObj>
                </psez:sectionZm>
              </a:graphicData>
            </a:graphic>
          </p:graphicFrame>
        </mc:Choice>
        <mc:Fallback xmlns="">
          <p:pic>
            <p:nvPicPr>
              <p:cNvPr id="3" name="Section Zoom 2">
                <a:hlinkClick r:id="rId9" action="ppaction://hlinksldjump"/>
                <a:extLst>
                  <a:ext uri="{FF2B5EF4-FFF2-40B4-BE49-F238E27FC236}">
                    <a16:creationId xmlns:a16="http://schemas.microsoft.com/office/drawing/2014/main" id="{D5B2ECEB-0A39-4E1C-85D8-E86520BB5E98}"/>
                  </a:ext>
                </a:extLst>
              </p:cNvPr>
              <p:cNvPicPr>
                <a:picLocks noGrp="1" noRot="1" noChangeAspect="1" noMove="1" noResize="1" noEditPoints="1" noAdjustHandles="1" noChangeArrowheads="1" noChangeShapeType="1"/>
              </p:cNvPicPr>
              <p:nvPr/>
            </p:nvPicPr>
            <p:blipFill>
              <a:blip r:embed="rId10"/>
              <a:stretch>
                <a:fillRect/>
              </a:stretch>
            </p:blipFill>
            <p:spPr>
              <a:xfrm>
                <a:off x="8087995" y="261790"/>
                <a:ext cx="3588479" cy="201852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5D91620B-D2A9-4132-9817-8D61DFF1CF02}"/>
                  </a:ext>
                </a:extLst>
              </p:cNvPr>
              <p:cNvGraphicFramePr>
                <a:graphicFrameLocks noChangeAspect="1"/>
              </p:cNvGraphicFramePr>
              <p:nvPr>
                <p:extLst>
                  <p:ext uri="{D42A27DB-BD31-4B8C-83A1-F6EECF244321}">
                    <p14:modId xmlns:p14="http://schemas.microsoft.com/office/powerpoint/2010/main" val="1447383400"/>
                  </p:ext>
                </p:extLst>
              </p:nvPr>
            </p:nvGraphicFramePr>
            <p:xfrm>
              <a:off x="4488618" y="260650"/>
              <a:ext cx="3590513" cy="2019661"/>
            </p:xfrm>
            <a:graphic>
              <a:graphicData uri="http://schemas.microsoft.com/office/powerpoint/2016/sectionzoom">
                <psez:sectionZm>
                  <psez:sectionZmObj sectionId="{F6F32D37-7C53-4D9C-89CE-F02C4AD73683}">
                    <psez:zmPr id="{EF77692F-E956-4258-AD75-BFECAE419E81}" transitionDur="1000">
                      <p166:blipFill xmlns:p166="http://schemas.microsoft.com/office/powerpoint/2016/6/main">
                        <a:blip r:embed="rId11"/>
                        <a:stretch>
                          <a:fillRect/>
                        </a:stretch>
                      </p166:blipFill>
                      <p166:spPr xmlns:p166="http://schemas.microsoft.com/office/powerpoint/2016/6/main">
                        <a:xfrm>
                          <a:off x="0" y="0"/>
                          <a:ext cx="3590513" cy="2019661"/>
                        </a:xfrm>
                        <a:prstGeom prst="rect">
                          <a:avLst/>
                        </a:prstGeom>
                        <a:ln w="3175">
                          <a:solidFill>
                            <a:prstClr val="ltGray"/>
                          </a:solidFill>
                        </a:ln>
                      </p166:spPr>
                    </psez:zmPr>
                  </psez:sectionZmObj>
                </psez:sectionZm>
              </a:graphicData>
            </a:graphic>
          </p:graphicFrame>
        </mc:Choice>
        <mc:Fallback xmlns="">
          <p:pic>
            <p:nvPicPr>
              <p:cNvPr id="14" name="Section Zoom 13">
                <a:hlinkClick r:id="rId12" action="ppaction://hlinksldjump"/>
                <a:extLst>
                  <a:ext uri="{FF2B5EF4-FFF2-40B4-BE49-F238E27FC236}">
                    <a16:creationId xmlns:a16="http://schemas.microsoft.com/office/drawing/2014/main" id="{5D91620B-D2A9-4132-9817-8D61DFF1CF02}"/>
                  </a:ext>
                </a:extLst>
              </p:cNvPr>
              <p:cNvPicPr>
                <a:picLocks noGrp="1" noRot="1" noChangeAspect="1" noMove="1" noResize="1" noEditPoints="1" noAdjustHandles="1" noChangeArrowheads="1" noChangeShapeType="1"/>
              </p:cNvPicPr>
              <p:nvPr/>
            </p:nvPicPr>
            <p:blipFill>
              <a:blip r:embed="rId13"/>
              <a:stretch>
                <a:fillRect/>
              </a:stretch>
            </p:blipFill>
            <p:spPr>
              <a:xfrm>
                <a:off x="4488618" y="260650"/>
                <a:ext cx="3590513" cy="201966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9A42ED0B-CFC7-4705-8C40-C09CA47017EF}"/>
                  </a:ext>
                </a:extLst>
              </p:cNvPr>
              <p:cNvGraphicFramePr>
                <a:graphicFrameLocks noChangeAspect="1"/>
              </p:cNvGraphicFramePr>
              <p:nvPr>
                <p:extLst>
                  <p:ext uri="{D42A27DB-BD31-4B8C-83A1-F6EECF244321}">
                    <p14:modId xmlns:p14="http://schemas.microsoft.com/office/powerpoint/2010/main" val="1586348650"/>
                  </p:ext>
                </p:extLst>
              </p:nvPr>
            </p:nvGraphicFramePr>
            <p:xfrm>
              <a:off x="4488618" y="2286101"/>
              <a:ext cx="3590283" cy="2019536"/>
            </p:xfrm>
            <a:graphic>
              <a:graphicData uri="http://schemas.microsoft.com/office/powerpoint/2016/sectionzoom">
                <psez:sectionZm>
                  <psez:sectionZmObj sectionId="{823F2615-13E5-4478-A449-3BFC218DBF62}">
                    <psez:zmPr id="{08189F8F-7062-480D-B75A-74FC47D97AFC}" transitionDur="1000">
                      <p166:blipFill xmlns:p166="http://schemas.microsoft.com/office/powerpoint/2016/6/main">
                        <a:blip r:embed="rId14"/>
                        <a:stretch>
                          <a:fillRect/>
                        </a:stretch>
                      </p166:blipFill>
                      <p166:spPr xmlns:p166="http://schemas.microsoft.com/office/powerpoint/2016/6/main">
                        <a:xfrm>
                          <a:off x="0" y="0"/>
                          <a:ext cx="3590283" cy="2019536"/>
                        </a:xfrm>
                        <a:prstGeom prst="rect">
                          <a:avLst/>
                        </a:prstGeom>
                        <a:ln w="3175">
                          <a:solidFill>
                            <a:prstClr val="ltGray"/>
                          </a:solidFill>
                        </a:ln>
                      </p166:spPr>
                    </psez:zmPr>
                  </psez:sectionZmObj>
                </psez:sectionZm>
              </a:graphicData>
            </a:graphic>
          </p:graphicFrame>
        </mc:Choice>
        <mc:Fallback xmlns="">
          <p:pic>
            <p:nvPicPr>
              <p:cNvPr id="7" name="Section Zoom 6">
                <a:hlinkClick r:id="rId15" action="ppaction://hlinksldjump"/>
                <a:extLst>
                  <a:ext uri="{FF2B5EF4-FFF2-40B4-BE49-F238E27FC236}">
                    <a16:creationId xmlns:a16="http://schemas.microsoft.com/office/drawing/2014/main" id="{9A42ED0B-CFC7-4705-8C40-C09CA47017EF}"/>
                  </a:ext>
                </a:extLst>
              </p:cNvPr>
              <p:cNvPicPr>
                <a:picLocks noGrp="1" noRot="1" noChangeAspect="1" noMove="1" noResize="1" noEditPoints="1" noAdjustHandles="1" noChangeArrowheads="1" noChangeShapeType="1"/>
              </p:cNvPicPr>
              <p:nvPr/>
            </p:nvPicPr>
            <p:blipFill>
              <a:blip r:embed="rId16"/>
              <a:stretch>
                <a:fillRect/>
              </a:stretch>
            </p:blipFill>
            <p:spPr>
              <a:xfrm>
                <a:off x="4488618" y="2286101"/>
                <a:ext cx="3590283" cy="201953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BAD1FE6F-6541-4223-A393-C099CF032ABD}"/>
                  </a:ext>
                </a:extLst>
              </p:cNvPr>
              <p:cNvGraphicFramePr>
                <a:graphicFrameLocks noChangeAspect="1"/>
              </p:cNvGraphicFramePr>
              <p:nvPr>
                <p:extLst>
                  <p:ext uri="{D42A27DB-BD31-4B8C-83A1-F6EECF244321}">
                    <p14:modId xmlns:p14="http://schemas.microsoft.com/office/powerpoint/2010/main" val="2074741536"/>
                  </p:ext>
                </p:extLst>
              </p:nvPr>
            </p:nvGraphicFramePr>
            <p:xfrm>
              <a:off x="889238" y="2284284"/>
              <a:ext cx="3590286" cy="2019536"/>
            </p:xfrm>
            <a:graphic>
              <a:graphicData uri="http://schemas.microsoft.com/office/powerpoint/2016/sectionzoom">
                <psez:sectionZm>
                  <psez:sectionZmObj sectionId="{A5C93969-D4C0-4B39-9267-A96C7C92EAE5}">
                    <psez:zmPr id="{DB916E50-838E-44EB-9B6A-2E4F7FA751AE}" transitionDur="1000">
                      <p166:blipFill xmlns:p166="http://schemas.microsoft.com/office/powerpoint/2016/6/main">
                        <a:blip r:embed="rId17"/>
                        <a:stretch>
                          <a:fillRect/>
                        </a:stretch>
                      </p166:blipFill>
                      <p166:spPr xmlns:p166="http://schemas.microsoft.com/office/powerpoint/2016/6/main">
                        <a:xfrm>
                          <a:off x="0" y="0"/>
                          <a:ext cx="3590286" cy="2019536"/>
                        </a:xfrm>
                        <a:prstGeom prst="rect">
                          <a:avLst/>
                        </a:prstGeom>
                        <a:ln w="3175">
                          <a:solidFill>
                            <a:prstClr val="ltGray"/>
                          </a:solidFill>
                        </a:ln>
                      </p166:spPr>
                    </psez:zmPr>
                  </psez:sectionZmObj>
                </psez:sectionZm>
              </a:graphicData>
            </a:graphic>
          </p:graphicFrame>
        </mc:Choice>
        <mc:Fallback xmlns="">
          <p:pic>
            <p:nvPicPr>
              <p:cNvPr id="10" name="Section Zoom 9">
                <a:hlinkClick r:id="rId18" action="ppaction://hlinksldjump"/>
                <a:extLst>
                  <a:ext uri="{FF2B5EF4-FFF2-40B4-BE49-F238E27FC236}">
                    <a16:creationId xmlns:a16="http://schemas.microsoft.com/office/drawing/2014/main" id="{BAD1FE6F-6541-4223-A393-C099CF032ABD}"/>
                  </a:ext>
                </a:extLst>
              </p:cNvPr>
              <p:cNvPicPr>
                <a:picLocks noGrp="1" noRot="1" noChangeAspect="1" noMove="1" noResize="1" noEditPoints="1" noAdjustHandles="1" noChangeArrowheads="1" noChangeShapeType="1"/>
              </p:cNvPicPr>
              <p:nvPr/>
            </p:nvPicPr>
            <p:blipFill>
              <a:blip r:embed="rId19"/>
              <a:stretch>
                <a:fillRect/>
              </a:stretch>
            </p:blipFill>
            <p:spPr>
              <a:xfrm>
                <a:off x="889238" y="2284284"/>
                <a:ext cx="3590286" cy="201953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75346823-9C39-4435-98E2-941E5C706313}"/>
                  </a:ext>
                </a:extLst>
              </p:cNvPr>
              <p:cNvGraphicFramePr>
                <a:graphicFrameLocks noChangeAspect="1"/>
              </p:cNvGraphicFramePr>
              <p:nvPr>
                <p:extLst>
                  <p:ext uri="{D42A27DB-BD31-4B8C-83A1-F6EECF244321}">
                    <p14:modId xmlns:p14="http://schemas.microsoft.com/office/powerpoint/2010/main" val="2629254749"/>
                  </p:ext>
                </p:extLst>
              </p:nvPr>
            </p:nvGraphicFramePr>
            <p:xfrm>
              <a:off x="4489356" y="4308662"/>
              <a:ext cx="3588480" cy="2018520"/>
            </p:xfrm>
            <a:graphic>
              <a:graphicData uri="http://schemas.microsoft.com/office/powerpoint/2016/sectionzoom">
                <psez:sectionZm>
                  <psez:sectionZmObj sectionId="{C17C7FA3-7B67-45B4-9B6F-33347116FD93}">
                    <psez:zmPr id="{0EAEDB76-5438-4018-BD12-993726B32F6A}" transitionDur="1000">
                      <p166:blipFill xmlns:p166="http://schemas.microsoft.com/office/powerpoint/2016/6/main">
                        <a:blip r:embed="rId20"/>
                        <a:stretch>
                          <a:fillRect/>
                        </a:stretch>
                      </p166:blipFill>
                      <p166:spPr xmlns:p166="http://schemas.microsoft.com/office/powerpoint/2016/6/main">
                        <a:xfrm>
                          <a:off x="0" y="0"/>
                          <a:ext cx="3588480" cy="2018520"/>
                        </a:xfrm>
                        <a:prstGeom prst="rect">
                          <a:avLst/>
                        </a:prstGeom>
                        <a:ln w="3175">
                          <a:solidFill>
                            <a:prstClr val="ltGray"/>
                          </a:solidFill>
                        </a:ln>
                      </p166:spPr>
                    </psez:zmPr>
                  </psez:sectionZmObj>
                </psez:sectionZm>
              </a:graphicData>
            </a:graphic>
          </p:graphicFrame>
        </mc:Choice>
        <mc:Fallback xmlns="">
          <p:pic>
            <p:nvPicPr>
              <p:cNvPr id="5" name="Section Zoom 4">
                <a:hlinkClick r:id="rId21" action="ppaction://hlinksldjump"/>
                <a:extLst>
                  <a:ext uri="{FF2B5EF4-FFF2-40B4-BE49-F238E27FC236}">
                    <a16:creationId xmlns:a16="http://schemas.microsoft.com/office/drawing/2014/main" id="{75346823-9C39-4435-98E2-941E5C706313}"/>
                  </a:ext>
                </a:extLst>
              </p:cNvPr>
              <p:cNvPicPr>
                <a:picLocks noGrp="1" noRot="1" noChangeAspect="1" noMove="1" noResize="1" noEditPoints="1" noAdjustHandles="1" noChangeArrowheads="1" noChangeShapeType="1"/>
              </p:cNvPicPr>
              <p:nvPr/>
            </p:nvPicPr>
            <p:blipFill>
              <a:blip r:embed="rId22"/>
              <a:stretch>
                <a:fillRect/>
              </a:stretch>
            </p:blipFill>
            <p:spPr>
              <a:xfrm>
                <a:off x="4489356" y="4308662"/>
                <a:ext cx="3588480" cy="2018520"/>
              </a:xfrm>
              <a:prstGeom prst="rect">
                <a:avLst/>
              </a:prstGeom>
              <a:ln w="3175">
                <a:solidFill>
                  <a:prstClr val="ltGray"/>
                </a:solidFill>
              </a:ln>
            </p:spPr>
          </p:pic>
        </mc:Fallback>
      </mc:AlternateContent>
    </p:spTree>
    <p:extLst>
      <p:ext uri="{BB962C8B-B14F-4D97-AF65-F5344CB8AC3E}">
        <p14:creationId xmlns:p14="http://schemas.microsoft.com/office/powerpoint/2010/main" val="349328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57172-48FA-4C9D-BD54-0336792A4452}"/>
              </a:ext>
            </a:extLst>
          </p:cNvPr>
          <p:cNvSpPr>
            <a:spLocks noGrp="1"/>
          </p:cNvSpPr>
          <p:nvPr>
            <p:ph type="title"/>
          </p:nvPr>
        </p:nvSpPr>
        <p:spPr/>
        <p:txBody>
          <a:bodyPr/>
          <a:lstStyle/>
          <a:p>
            <a:r>
              <a:rPr lang="en-GB" altLang="en-US" b="1" i="0" dirty="0"/>
              <a:t>A secular religion</a:t>
            </a:r>
            <a:endParaRPr lang="en-GB" i="0" dirty="0"/>
          </a:p>
        </p:txBody>
      </p:sp>
      <p:sp>
        <p:nvSpPr>
          <p:cNvPr id="3" name="Content Placeholder 2">
            <a:extLst>
              <a:ext uri="{FF2B5EF4-FFF2-40B4-BE49-F238E27FC236}">
                <a16:creationId xmlns:a16="http://schemas.microsoft.com/office/drawing/2014/main" id="{631668B9-3A7B-41D0-B10D-3F86AE9B834F}"/>
              </a:ext>
            </a:extLst>
          </p:cNvPr>
          <p:cNvSpPr>
            <a:spLocks noGrp="1"/>
          </p:cNvSpPr>
          <p:nvPr>
            <p:ph idx="1"/>
          </p:nvPr>
        </p:nvSpPr>
        <p:spPr>
          <a:xfrm>
            <a:off x="11727" y="1825625"/>
            <a:ext cx="10515600" cy="4351338"/>
          </a:xfrm>
        </p:spPr>
        <p:txBody>
          <a:bodyPr>
            <a:normAutofit fontScale="85000" lnSpcReduction="10000"/>
          </a:bodyPr>
          <a:lstStyle/>
          <a:p>
            <a:pPr marL="0" indent="0" algn="ctr">
              <a:lnSpc>
                <a:spcPct val="110000"/>
              </a:lnSpc>
              <a:spcBef>
                <a:spcPts val="600"/>
              </a:spcBef>
              <a:buNone/>
            </a:pPr>
            <a:r>
              <a:rPr lang="en-US" i="1" dirty="0"/>
              <a:t>“</a:t>
            </a:r>
            <a:r>
              <a:rPr lang="en-US" dirty="0"/>
              <a:t>With a growing number of distinguished evolutionists - including Ernst Mayr, Edward O. Wilson, and Francisco Ayala - I believe that Darwinism is more than just a scientific theory. </a:t>
            </a:r>
            <a:r>
              <a:rPr lang="en-US" dirty="0">
                <a:solidFill>
                  <a:srgbClr val="00B050"/>
                </a:solidFill>
              </a:rPr>
              <a:t>It is the basis for a full world view</a:t>
            </a:r>
            <a:r>
              <a:rPr lang="en-US" dirty="0"/>
              <a:t>, a Weltanschauung.”</a:t>
            </a:r>
          </a:p>
          <a:p>
            <a:pPr marL="0" indent="0" algn="ctr">
              <a:lnSpc>
                <a:spcPct val="110000"/>
              </a:lnSpc>
              <a:spcBef>
                <a:spcPts val="600"/>
              </a:spcBef>
              <a:buNone/>
            </a:pPr>
            <a:r>
              <a:rPr lang="en-US" sz="1600" dirty="0"/>
              <a:t>(</a:t>
            </a:r>
            <a:r>
              <a:rPr lang="en-US" sz="1600" b="1" dirty="0"/>
              <a:t>Michael Ruse, </a:t>
            </a:r>
            <a:r>
              <a:rPr lang="en-US" sz="1600" dirty="0"/>
              <a:t>(1986): Taking Darwin seriously – A naturalistic approach to philosophy. New York, p. 513)</a:t>
            </a:r>
          </a:p>
          <a:p>
            <a:pPr marL="0" indent="0" algn="ctr">
              <a:lnSpc>
                <a:spcPct val="110000"/>
              </a:lnSpc>
              <a:spcBef>
                <a:spcPts val="600"/>
              </a:spcBef>
              <a:buNone/>
            </a:pPr>
            <a:endParaRPr lang="en-US" sz="1900" i="0" dirty="0"/>
          </a:p>
          <a:p>
            <a:pPr marL="0" indent="0" algn="ctr">
              <a:lnSpc>
                <a:spcPct val="110000"/>
              </a:lnSpc>
              <a:spcBef>
                <a:spcPts val="600"/>
              </a:spcBef>
              <a:buNone/>
            </a:pPr>
            <a:r>
              <a:rPr lang="en-US" i="0" dirty="0"/>
              <a:t>“[F]or many evolutionists, evolution has functioned as something with elements which are, let us say, </a:t>
            </a:r>
            <a:r>
              <a:rPr lang="en-US" i="0" dirty="0">
                <a:solidFill>
                  <a:srgbClr val="00B050"/>
                </a:solidFill>
              </a:rPr>
              <a:t>akin to being a secular religion </a:t>
            </a:r>
            <a:r>
              <a:rPr lang="en-US" i="0" dirty="0"/>
              <a:t>... [A]t some very basic level, evolution as a scientific theory makes </a:t>
            </a:r>
            <a:r>
              <a:rPr lang="en-US" i="0" dirty="0">
                <a:solidFill>
                  <a:srgbClr val="00B050"/>
                </a:solidFill>
              </a:rPr>
              <a:t>a commitment to a kind of naturalism</a:t>
            </a:r>
            <a:r>
              <a:rPr lang="en-US" i="0" dirty="0"/>
              <a:t>, namely, that at some level one is going to exclude miracles and these sorts of things come what may.”</a:t>
            </a:r>
          </a:p>
          <a:p>
            <a:pPr marL="0" indent="0" algn="ctr">
              <a:lnSpc>
                <a:spcPct val="110000"/>
              </a:lnSpc>
              <a:spcBef>
                <a:spcPts val="600"/>
              </a:spcBef>
              <a:buNone/>
            </a:pPr>
            <a:r>
              <a:rPr lang="en-US" sz="1600" b="1" i="0" dirty="0"/>
              <a:t>(</a:t>
            </a:r>
            <a:r>
              <a:rPr lang="en-US" sz="1600" b="1" dirty="0"/>
              <a:t>Michael Ruse,</a:t>
            </a:r>
            <a:r>
              <a:rPr lang="en-US" sz="1600" b="1" i="0" dirty="0"/>
              <a:t> </a:t>
            </a:r>
            <a:r>
              <a:rPr lang="en-US" sz="1600" dirty="0"/>
              <a:t>"</a:t>
            </a:r>
            <a:r>
              <a:rPr lang="en-US" sz="1600" dirty="0" err="1"/>
              <a:t>Nonliteralist</a:t>
            </a:r>
            <a:r>
              <a:rPr lang="en-US" sz="1600" dirty="0"/>
              <a:t> Antievolution,"</a:t>
            </a:r>
            <a:r>
              <a:rPr lang="en-US" sz="1600" i="0" dirty="0"/>
              <a:t>], AAAS Symposium: "The New Antievolutionism," February, 1993, Boston, MA., emphasis added)</a:t>
            </a:r>
          </a:p>
        </p:txBody>
      </p:sp>
      <p:sp>
        <p:nvSpPr>
          <p:cNvPr id="4" name="Slide Number Placeholder 3">
            <a:extLst>
              <a:ext uri="{FF2B5EF4-FFF2-40B4-BE49-F238E27FC236}">
                <a16:creationId xmlns:a16="http://schemas.microsoft.com/office/drawing/2014/main" id="{CE976E57-7E25-46B0-B56A-E27006710AF9}"/>
              </a:ext>
            </a:extLst>
          </p:cNvPr>
          <p:cNvSpPr>
            <a:spLocks noGrp="1"/>
          </p:cNvSpPr>
          <p:nvPr>
            <p:ph type="sldNum" sz="quarter" idx="12"/>
          </p:nvPr>
        </p:nvSpPr>
        <p:spPr/>
        <p:txBody>
          <a:bodyPr/>
          <a:lstStyle/>
          <a:p>
            <a:fld id="{BDFD9B4B-A3B5-420E-82AD-C1DBA1AF10B4}" type="slidenum">
              <a:rPr lang="en-GB" smtClean="0"/>
              <a:t>20</a:t>
            </a:fld>
            <a:endParaRPr lang="en-GB"/>
          </a:p>
        </p:txBody>
      </p:sp>
      <p:grpSp>
        <p:nvGrpSpPr>
          <p:cNvPr id="5" name="Group 4">
            <a:extLst>
              <a:ext uri="{FF2B5EF4-FFF2-40B4-BE49-F238E27FC236}">
                <a16:creationId xmlns:a16="http://schemas.microsoft.com/office/drawing/2014/main" id="{EB9670C7-F570-4551-B488-E02F166CAC28}"/>
              </a:ext>
            </a:extLst>
          </p:cNvPr>
          <p:cNvGrpSpPr/>
          <p:nvPr/>
        </p:nvGrpSpPr>
        <p:grpSpPr>
          <a:xfrm>
            <a:off x="10696575" y="1961786"/>
            <a:ext cx="1314450" cy="3051099"/>
            <a:chOff x="10696575" y="2392609"/>
            <a:chExt cx="1314450" cy="3051099"/>
          </a:xfrm>
        </p:grpSpPr>
        <p:pic>
          <p:nvPicPr>
            <p:cNvPr id="6" name="Picture 5">
              <a:extLst>
                <a:ext uri="{FF2B5EF4-FFF2-40B4-BE49-F238E27FC236}">
                  <a16:creationId xmlns:a16="http://schemas.microsoft.com/office/drawing/2014/main" id="{70DAB057-FA64-468F-AD23-CB3F8910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575" y="2392609"/>
              <a:ext cx="1314450" cy="1314450"/>
            </a:xfrm>
            <a:prstGeom prst="rect">
              <a:avLst/>
            </a:prstGeom>
          </p:spPr>
        </p:pic>
        <p:sp>
          <p:nvSpPr>
            <p:cNvPr id="7" name="TextBox 6">
              <a:extLst>
                <a:ext uri="{FF2B5EF4-FFF2-40B4-BE49-F238E27FC236}">
                  <a16:creationId xmlns:a16="http://schemas.microsoft.com/office/drawing/2014/main" id="{3FFCFC42-1005-4E95-8F3D-BB9D70C1C164}"/>
                </a:ext>
              </a:extLst>
            </p:cNvPr>
            <p:cNvSpPr txBox="1"/>
            <p:nvPr/>
          </p:nvSpPr>
          <p:spPr>
            <a:xfrm>
              <a:off x="10696575" y="3689382"/>
              <a:ext cx="1314450" cy="1754326"/>
            </a:xfrm>
            <a:prstGeom prst="rect">
              <a:avLst/>
            </a:prstGeom>
            <a:noFill/>
          </p:spPr>
          <p:txBody>
            <a:bodyPr wrap="square" rtlCol="0">
              <a:spAutoFit/>
            </a:bodyPr>
            <a:lstStyle/>
            <a:p>
              <a:r>
                <a:rPr lang="en-US" b="1" dirty="0"/>
                <a:t>Michael Ruse</a:t>
              </a:r>
              <a:endParaRPr lang="en-GB" dirty="0"/>
            </a:p>
            <a:p>
              <a:r>
                <a:rPr lang="en-GB" dirty="0"/>
                <a:t>Prominent philosopher of science and atheist</a:t>
              </a:r>
            </a:p>
          </p:txBody>
        </p:sp>
      </p:grpSp>
    </p:spTree>
    <p:extLst>
      <p:ext uri="{BB962C8B-B14F-4D97-AF65-F5344CB8AC3E}">
        <p14:creationId xmlns:p14="http://schemas.microsoft.com/office/powerpoint/2010/main" val="3157933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726E703-1052-43D8-880B-3187C24EA7F0}"/>
              </a:ext>
            </a:extLst>
          </p:cNvPr>
          <p:cNvSpPr>
            <a:spLocks noGrp="1" noChangeArrowheads="1"/>
          </p:cNvSpPr>
          <p:nvPr>
            <p:ph type="title"/>
          </p:nvPr>
        </p:nvSpPr>
        <p:spPr/>
        <p:txBody>
          <a:bodyPr>
            <a:normAutofit/>
          </a:bodyPr>
          <a:lstStyle/>
          <a:p>
            <a:r>
              <a:rPr lang="en-GB" altLang="en-US" b="1" dirty="0"/>
              <a:t>Intentional rejection of design/ayaat</a:t>
            </a:r>
            <a:endParaRPr lang="en-GB" altLang="en-US" b="1" i="0" dirty="0"/>
          </a:p>
        </p:txBody>
      </p:sp>
      <p:sp>
        <p:nvSpPr>
          <p:cNvPr id="69635" name="Rectangle 3">
            <a:extLst>
              <a:ext uri="{FF2B5EF4-FFF2-40B4-BE49-F238E27FC236}">
                <a16:creationId xmlns:a16="http://schemas.microsoft.com/office/drawing/2014/main" id="{5208B419-8B93-4275-80C4-4973C79F8734}"/>
              </a:ext>
            </a:extLst>
          </p:cNvPr>
          <p:cNvSpPr>
            <a:spLocks noGrp="1" noChangeArrowheads="1"/>
          </p:cNvSpPr>
          <p:nvPr>
            <p:ph idx="1"/>
          </p:nvPr>
        </p:nvSpPr>
        <p:spPr>
          <a:xfrm>
            <a:off x="8796" y="1736726"/>
            <a:ext cx="10515600" cy="4549774"/>
          </a:xfrm>
        </p:spPr>
        <p:txBody>
          <a:bodyPr>
            <a:normAutofit fontScale="92500" lnSpcReduction="20000"/>
          </a:bodyPr>
          <a:lstStyle/>
          <a:p>
            <a:pPr algn="ctr">
              <a:lnSpc>
                <a:spcPct val="120000"/>
              </a:lnSpc>
              <a:spcBef>
                <a:spcPts val="600"/>
              </a:spcBef>
              <a:buFontTx/>
              <a:buNone/>
            </a:pPr>
            <a:r>
              <a:rPr lang="en-GB" altLang="en-US" dirty="0"/>
              <a:t>"Biologists must constantly </a:t>
            </a:r>
            <a:r>
              <a:rPr lang="en-GB" altLang="en-US" dirty="0">
                <a:solidFill>
                  <a:srgbClr val="FF0000"/>
                </a:solidFill>
              </a:rPr>
              <a:t>keep in mind </a:t>
            </a:r>
            <a:r>
              <a:rPr lang="en-GB" altLang="en-US" dirty="0"/>
              <a:t>that what they see was </a:t>
            </a:r>
            <a:r>
              <a:rPr lang="en-GB" altLang="en-US" dirty="0">
                <a:solidFill>
                  <a:srgbClr val="00B050"/>
                </a:solidFill>
              </a:rPr>
              <a:t>not</a:t>
            </a:r>
            <a:r>
              <a:rPr lang="en-GB" altLang="en-US" dirty="0"/>
              <a:t> </a:t>
            </a:r>
            <a:r>
              <a:rPr lang="en-GB" altLang="en-US" dirty="0">
                <a:solidFill>
                  <a:srgbClr val="00B050"/>
                </a:solidFill>
              </a:rPr>
              <a:t>designed</a:t>
            </a:r>
            <a:r>
              <a:rPr lang="en-GB" altLang="en-US" dirty="0"/>
              <a:t>, but rather evolved." </a:t>
            </a:r>
          </a:p>
          <a:p>
            <a:pPr algn="ctr">
              <a:lnSpc>
                <a:spcPct val="110000"/>
              </a:lnSpc>
              <a:buFontTx/>
              <a:buNone/>
            </a:pPr>
            <a:r>
              <a:rPr lang="en-GB" altLang="en-US" sz="1600" dirty="0"/>
              <a:t>(</a:t>
            </a:r>
            <a:r>
              <a:rPr lang="en-GB" altLang="en-US" sz="1600" b="1" dirty="0"/>
              <a:t>Francis Crick</a:t>
            </a:r>
            <a:r>
              <a:rPr lang="en-GB" altLang="en-US" sz="1600" dirty="0"/>
              <a:t>, Co-discoverer of the structure of DNA, Nobel laureate 1962, professor at the Salk Institute, USA], "What Mad Pursuit: A Personal View of Scientific Discovery," 198, Penguin Books: London, 1990, reprint, p.138)</a:t>
            </a:r>
          </a:p>
          <a:p>
            <a:pPr algn="ctr">
              <a:lnSpc>
                <a:spcPct val="110000"/>
              </a:lnSpc>
              <a:spcBef>
                <a:spcPts val="600"/>
              </a:spcBef>
              <a:buFontTx/>
              <a:buNone/>
            </a:pPr>
            <a:endParaRPr lang="en-GB" altLang="en-US" sz="1300" i="0" dirty="0"/>
          </a:p>
          <a:p>
            <a:pPr algn="ctr">
              <a:lnSpc>
                <a:spcPct val="110000"/>
              </a:lnSpc>
              <a:spcBef>
                <a:spcPts val="600"/>
              </a:spcBef>
              <a:buFontTx/>
              <a:buNone/>
            </a:pPr>
            <a:r>
              <a:rPr lang="en-GB" altLang="en-US" i="0" dirty="0"/>
              <a:t>"Biology is the study of complicated things that give the </a:t>
            </a:r>
            <a:r>
              <a:rPr lang="en-GB" altLang="en-US" i="0" dirty="0">
                <a:solidFill>
                  <a:srgbClr val="FF0000"/>
                </a:solidFill>
              </a:rPr>
              <a:t>appearance</a:t>
            </a:r>
            <a:r>
              <a:rPr lang="en-GB" altLang="en-US" i="0" dirty="0"/>
              <a:t> of having been </a:t>
            </a:r>
            <a:r>
              <a:rPr lang="en-GB" altLang="en-US" i="0" dirty="0">
                <a:solidFill>
                  <a:srgbClr val="00B050"/>
                </a:solidFill>
              </a:rPr>
              <a:t>designed for a purpose</a:t>
            </a:r>
            <a:r>
              <a:rPr lang="en-GB" altLang="en-US" i="0" dirty="0"/>
              <a:t>." </a:t>
            </a:r>
          </a:p>
          <a:p>
            <a:pPr algn="ctr">
              <a:lnSpc>
                <a:spcPct val="80000"/>
              </a:lnSpc>
              <a:buFontTx/>
              <a:buNone/>
            </a:pPr>
            <a:r>
              <a:rPr lang="en-GB" altLang="en-US" sz="1500" i="0" dirty="0"/>
              <a:t>(</a:t>
            </a:r>
            <a:r>
              <a:rPr lang="en-GB" altLang="en-US" sz="1500" b="1" dirty="0"/>
              <a:t>Richard Dawkins,</a:t>
            </a:r>
            <a:r>
              <a:rPr lang="en-GB" altLang="en-US" sz="1500" i="0" dirty="0"/>
              <a:t> "The Blind Watchmaker," 198, Penguin: London, 1991, reprint, p.1).</a:t>
            </a:r>
          </a:p>
          <a:p>
            <a:pPr>
              <a:lnSpc>
                <a:spcPct val="80000"/>
              </a:lnSpc>
              <a:buFontTx/>
              <a:buNone/>
            </a:pPr>
            <a:endParaRPr lang="en-GB" altLang="en-US" sz="1400" i="0" dirty="0"/>
          </a:p>
          <a:p>
            <a:pPr marL="0" indent="0" algn="ctr">
              <a:lnSpc>
                <a:spcPct val="110000"/>
              </a:lnSpc>
              <a:spcBef>
                <a:spcPts val="600"/>
              </a:spcBef>
              <a:buNone/>
            </a:pPr>
            <a:r>
              <a:rPr lang="en-GB" dirty="0"/>
              <a:t>“The feature of living matter that most demands explanation is that it is almost unimaginably complicated in directions that convey a powerful </a:t>
            </a:r>
            <a:r>
              <a:rPr lang="en-GB" dirty="0">
                <a:solidFill>
                  <a:srgbClr val="FF0000"/>
                </a:solidFill>
              </a:rPr>
              <a:t>illusion</a:t>
            </a:r>
            <a:r>
              <a:rPr lang="en-GB" dirty="0"/>
              <a:t> of </a:t>
            </a:r>
            <a:r>
              <a:rPr lang="en-GB" dirty="0">
                <a:solidFill>
                  <a:srgbClr val="00B050"/>
                </a:solidFill>
              </a:rPr>
              <a:t>deliberate design</a:t>
            </a:r>
            <a:r>
              <a:rPr lang="en-GB" dirty="0"/>
              <a:t>.”</a:t>
            </a:r>
          </a:p>
          <a:p>
            <a:pPr algn="ctr">
              <a:lnSpc>
                <a:spcPct val="80000"/>
              </a:lnSpc>
              <a:buNone/>
            </a:pPr>
            <a:r>
              <a:rPr lang="en-GB" altLang="en-US" sz="1500" dirty="0"/>
              <a:t>(</a:t>
            </a:r>
            <a:r>
              <a:rPr lang="en-GB" altLang="en-US" sz="1500" b="1" dirty="0"/>
              <a:t>Richard Dawkins, </a:t>
            </a:r>
            <a:r>
              <a:rPr lang="en-GB" altLang="en-US" sz="1500" dirty="0"/>
              <a:t>Zoologist and vocal atheist, “</a:t>
            </a:r>
            <a:r>
              <a:rPr lang="en-GB" sz="1500" dirty="0"/>
              <a:t>A Devil’s Chaplain” (2003), pg. 79, New York: Houghton Mifflin.)</a:t>
            </a:r>
          </a:p>
        </p:txBody>
      </p:sp>
      <p:sp>
        <p:nvSpPr>
          <p:cNvPr id="2" name="Slide Number Placeholder 1">
            <a:extLst>
              <a:ext uri="{FF2B5EF4-FFF2-40B4-BE49-F238E27FC236}">
                <a16:creationId xmlns:a16="http://schemas.microsoft.com/office/drawing/2014/main" id="{0B7946F2-02CF-4CC8-8FCF-F4D4070340E1}"/>
              </a:ext>
            </a:extLst>
          </p:cNvPr>
          <p:cNvSpPr>
            <a:spLocks noGrp="1"/>
          </p:cNvSpPr>
          <p:nvPr>
            <p:ph type="sldNum" sz="quarter" idx="12"/>
          </p:nvPr>
        </p:nvSpPr>
        <p:spPr/>
        <p:txBody>
          <a:bodyPr/>
          <a:lstStyle/>
          <a:p>
            <a:fld id="{BDFD9B4B-A3B5-420E-82AD-C1DBA1AF10B4}" type="slidenum">
              <a:rPr lang="en-GB" smtClean="0"/>
              <a:t>21</a:t>
            </a:fld>
            <a:endParaRPr lang="en-GB" dirty="0"/>
          </a:p>
        </p:txBody>
      </p:sp>
      <p:grpSp>
        <p:nvGrpSpPr>
          <p:cNvPr id="3" name="Group 2">
            <a:extLst>
              <a:ext uri="{FF2B5EF4-FFF2-40B4-BE49-F238E27FC236}">
                <a16:creationId xmlns:a16="http://schemas.microsoft.com/office/drawing/2014/main" id="{06EB3A12-F60D-4B06-B90D-5622AFF1494C}"/>
              </a:ext>
            </a:extLst>
          </p:cNvPr>
          <p:cNvGrpSpPr/>
          <p:nvPr/>
        </p:nvGrpSpPr>
        <p:grpSpPr>
          <a:xfrm>
            <a:off x="10534099" y="3401343"/>
            <a:ext cx="1460219" cy="2920082"/>
            <a:chOff x="10930190" y="3810195"/>
            <a:chExt cx="1460219" cy="2920082"/>
          </a:xfrm>
        </p:grpSpPr>
        <p:pic>
          <p:nvPicPr>
            <p:cNvPr id="4" name="Picture 3">
              <a:extLst>
                <a:ext uri="{FF2B5EF4-FFF2-40B4-BE49-F238E27FC236}">
                  <a16:creationId xmlns:a16="http://schemas.microsoft.com/office/drawing/2014/main" id="{CAEB2E70-0ABB-46F2-94F3-F865A49DA392}"/>
                </a:ext>
              </a:extLst>
            </p:cNvPr>
            <p:cNvPicPr>
              <a:picLocks noChangeAspect="1"/>
            </p:cNvPicPr>
            <p:nvPr/>
          </p:nvPicPr>
          <p:blipFill rotWithShape="1">
            <a:blip r:embed="rId2">
              <a:extLst>
                <a:ext uri="{28A0092B-C50C-407E-A947-70E740481C1C}">
                  <a14:useLocalDpi xmlns:a14="http://schemas.microsoft.com/office/drawing/2010/main" val="0"/>
                </a:ext>
              </a:extLst>
            </a:blip>
            <a:srcRect l="17917" r="17291" b="6388"/>
            <a:stretch/>
          </p:blipFill>
          <p:spPr>
            <a:xfrm>
              <a:off x="10930190" y="3810195"/>
              <a:ext cx="1075817" cy="1165756"/>
            </a:xfrm>
            <a:prstGeom prst="rect">
              <a:avLst/>
            </a:prstGeom>
          </p:spPr>
        </p:pic>
        <p:sp>
          <p:nvSpPr>
            <p:cNvPr id="5" name="TextBox 4">
              <a:extLst>
                <a:ext uri="{FF2B5EF4-FFF2-40B4-BE49-F238E27FC236}">
                  <a16:creationId xmlns:a16="http://schemas.microsoft.com/office/drawing/2014/main" id="{46FAA602-A11D-4776-9DDA-61B4C7445A21}"/>
                </a:ext>
              </a:extLst>
            </p:cNvPr>
            <p:cNvSpPr txBox="1"/>
            <p:nvPr/>
          </p:nvSpPr>
          <p:spPr>
            <a:xfrm>
              <a:off x="10930190" y="4975951"/>
              <a:ext cx="1460219" cy="1754326"/>
            </a:xfrm>
            <a:prstGeom prst="rect">
              <a:avLst/>
            </a:prstGeom>
            <a:noFill/>
          </p:spPr>
          <p:txBody>
            <a:bodyPr wrap="square" rtlCol="0">
              <a:spAutoFit/>
            </a:bodyPr>
            <a:lstStyle/>
            <a:p>
              <a:r>
                <a:rPr lang="en-GB" altLang="en-US" b="1" dirty="0"/>
                <a:t>Richard Dawkins</a:t>
              </a:r>
              <a:endParaRPr lang="en-GB" dirty="0"/>
            </a:p>
            <a:p>
              <a:r>
                <a:rPr lang="en-GB" dirty="0"/>
                <a:t>Oxford University.</a:t>
              </a:r>
            </a:p>
            <a:p>
              <a:r>
                <a:rPr lang="en-GB" dirty="0"/>
                <a:t>Biologist and vocal atheist</a:t>
              </a:r>
            </a:p>
          </p:txBody>
        </p:sp>
      </p:grpSp>
      <p:grpSp>
        <p:nvGrpSpPr>
          <p:cNvPr id="7" name="Group 6">
            <a:extLst>
              <a:ext uri="{FF2B5EF4-FFF2-40B4-BE49-F238E27FC236}">
                <a16:creationId xmlns:a16="http://schemas.microsoft.com/office/drawing/2014/main" id="{A0D9D9D6-508A-40BF-ACB2-9548751C5966}"/>
              </a:ext>
            </a:extLst>
          </p:cNvPr>
          <p:cNvGrpSpPr/>
          <p:nvPr/>
        </p:nvGrpSpPr>
        <p:grpSpPr>
          <a:xfrm>
            <a:off x="10534099" y="513152"/>
            <a:ext cx="1460220" cy="2615741"/>
            <a:chOff x="10735404" y="968200"/>
            <a:chExt cx="1460220" cy="2615741"/>
          </a:xfrm>
        </p:grpSpPr>
        <p:pic>
          <p:nvPicPr>
            <p:cNvPr id="11" name="Picture 10">
              <a:extLst>
                <a:ext uri="{FF2B5EF4-FFF2-40B4-BE49-F238E27FC236}">
                  <a16:creationId xmlns:a16="http://schemas.microsoft.com/office/drawing/2014/main" id="{654F4F09-B5B1-47DF-94B5-DAE92233F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968200"/>
              <a:ext cx="1138413" cy="1138413"/>
            </a:xfrm>
            <a:prstGeom prst="rect">
              <a:avLst/>
            </a:prstGeom>
          </p:spPr>
        </p:pic>
        <p:sp>
          <p:nvSpPr>
            <p:cNvPr id="12" name="TextBox 11">
              <a:extLst>
                <a:ext uri="{FF2B5EF4-FFF2-40B4-BE49-F238E27FC236}">
                  <a16:creationId xmlns:a16="http://schemas.microsoft.com/office/drawing/2014/main" id="{84CE47C0-2347-432F-A855-E33D9AB30F39}"/>
                </a:ext>
              </a:extLst>
            </p:cNvPr>
            <p:cNvSpPr txBox="1"/>
            <p:nvPr/>
          </p:nvSpPr>
          <p:spPr>
            <a:xfrm>
              <a:off x="10735404" y="2106613"/>
              <a:ext cx="1460220" cy="1477328"/>
            </a:xfrm>
            <a:prstGeom prst="rect">
              <a:avLst/>
            </a:prstGeom>
            <a:noFill/>
          </p:spPr>
          <p:txBody>
            <a:bodyPr wrap="square" rtlCol="0">
              <a:spAutoFit/>
            </a:bodyPr>
            <a:lstStyle/>
            <a:p>
              <a:r>
                <a:rPr lang="en-GB" altLang="en-US" b="1" dirty="0"/>
                <a:t>Francis Crick</a:t>
              </a:r>
              <a:endParaRPr lang="en-GB" dirty="0"/>
            </a:p>
            <a:p>
              <a:r>
                <a:rPr lang="en-GB" dirty="0"/>
                <a:t>Nobel prize winning biologist and atheist.</a:t>
              </a:r>
            </a:p>
          </p:txBody>
        </p:sp>
      </p:grpSp>
    </p:spTree>
    <p:extLst>
      <p:ext uri="{BB962C8B-B14F-4D97-AF65-F5344CB8AC3E}">
        <p14:creationId xmlns:p14="http://schemas.microsoft.com/office/powerpoint/2010/main" val="382371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33F3-C87C-45A1-BE58-66575F998339}"/>
              </a:ext>
            </a:extLst>
          </p:cNvPr>
          <p:cNvSpPr>
            <a:spLocks noGrp="1"/>
          </p:cNvSpPr>
          <p:nvPr>
            <p:ph type="title"/>
          </p:nvPr>
        </p:nvSpPr>
        <p:spPr/>
        <p:txBody>
          <a:bodyPr/>
          <a:lstStyle/>
          <a:p>
            <a:r>
              <a:rPr lang="en-GB" b="1" dirty="0"/>
              <a:t>Deniers blame illusion for their rejection</a:t>
            </a:r>
          </a:p>
        </p:txBody>
      </p:sp>
      <p:sp>
        <p:nvSpPr>
          <p:cNvPr id="3" name="Content Placeholder 2">
            <a:extLst>
              <a:ext uri="{FF2B5EF4-FFF2-40B4-BE49-F238E27FC236}">
                <a16:creationId xmlns:a16="http://schemas.microsoft.com/office/drawing/2014/main" id="{501FB638-6DAA-44E5-AF84-0833A7C68EB2}"/>
              </a:ext>
            </a:extLst>
          </p:cNvPr>
          <p:cNvSpPr>
            <a:spLocks noGrp="1"/>
          </p:cNvSpPr>
          <p:nvPr>
            <p:ph idx="1"/>
          </p:nvPr>
        </p:nvSpPr>
        <p:spPr/>
        <p:txBody>
          <a:bodyPr>
            <a:normAutofit fontScale="92500" lnSpcReduction="20000"/>
          </a:bodyPr>
          <a:lstStyle/>
          <a:p>
            <a:pPr marL="0" indent="0" algn="ctr">
              <a:lnSpc>
                <a:spcPct val="110000"/>
              </a:lnSpc>
              <a:spcBef>
                <a:spcPts val="0"/>
              </a:spcBef>
              <a:buNone/>
            </a:pPr>
            <a:r>
              <a:rPr lang="en-US" dirty="0"/>
              <a:t>And We had certainly sent [messengers] before you, among the sects of the former peoples. </a:t>
            </a:r>
          </a:p>
          <a:p>
            <a:pPr marL="0" indent="0" algn="ctr">
              <a:lnSpc>
                <a:spcPct val="110000"/>
              </a:lnSpc>
              <a:spcBef>
                <a:spcPts val="0"/>
              </a:spcBef>
              <a:buNone/>
            </a:pPr>
            <a:r>
              <a:rPr lang="en-US" dirty="0"/>
              <a:t>And no messenger would come to them except that they ridiculed him. </a:t>
            </a:r>
          </a:p>
          <a:p>
            <a:pPr marL="0" indent="0" algn="ctr">
              <a:lnSpc>
                <a:spcPct val="110000"/>
              </a:lnSpc>
              <a:spcBef>
                <a:spcPts val="0"/>
              </a:spcBef>
              <a:buNone/>
            </a:pPr>
            <a:r>
              <a:rPr lang="en-US" dirty="0"/>
              <a:t>Thus do We insert denial into the hearts of the criminals. </a:t>
            </a:r>
          </a:p>
          <a:p>
            <a:pPr marL="0" indent="0" algn="ctr">
              <a:lnSpc>
                <a:spcPct val="110000"/>
              </a:lnSpc>
              <a:spcBef>
                <a:spcPts val="0"/>
              </a:spcBef>
              <a:buNone/>
            </a:pPr>
            <a:r>
              <a:rPr lang="en-US" dirty="0"/>
              <a:t>They will not believe in it, while there has already occurred the precedent of the former peoples. </a:t>
            </a:r>
          </a:p>
          <a:p>
            <a:pPr marL="0" indent="0" algn="ctr">
              <a:lnSpc>
                <a:spcPct val="110000"/>
              </a:lnSpc>
              <a:spcBef>
                <a:spcPts val="0"/>
              </a:spcBef>
              <a:buNone/>
            </a:pPr>
            <a:r>
              <a:rPr lang="en-US" dirty="0"/>
              <a:t>And [even] if We opened to them a gate from the heaven and they continued therein to ascend, </a:t>
            </a:r>
          </a:p>
          <a:p>
            <a:pPr marL="0" indent="0" algn="ctr">
              <a:lnSpc>
                <a:spcPct val="110000"/>
              </a:lnSpc>
              <a:spcBef>
                <a:spcPts val="0"/>
              </a:spcBef>
              <a:buNone/>
            </a:pPr>
            <a:r>
              <a:rPr lang="en-US" dirty="0">
                <a:solidFill>
                  <a:srgbClr val="00B050"/>
                </a:solidFill>
              </a:rPr>
              <a:t>They would say, "Our eyes have only been clouded. Rather, we are a people affected by </a:t>
            </a:r>
            <a:r>
              <a:rPr lang="en-US" dirty="0">
                <a:solidFill>
                  <a:srgbClr val="FF0000"/>
                </a:solidFill>
              </a:rPr>
              <a:t>illusion/deception</a:t>
            </a:r>
            <a:r>
              <a:rPr lang="en-US" dirty="0">
                <a:solidFill>
                  <a:srgbClr val="00B050"/>
                </a:solidFill>
              </a:rPr>
              <a:t>.”</a:t>
            </a:r>
          </a:p>
          <a:p>
            <a:pPr marL="0" indent="0" algn="ctr">
              <a:buNone/>
            </a:pPr>
            <a:r>
              <a:rPr lang="en-US" dirty="0"/>
              <a:t>(Qur’an 15:10-15)</a:t>
            </a:r>
            <a:endParaRPr lang="en-GB" dirty="0"/>
          </a:p>
        </p:txBody>
      </p:sp>
      <p:sp>
        <p:nvSpPr>
          <p:cNvPr id="4" name="Slide Number Placeholder 3">
            <a:extLst>
              <a:ext uri="{FF2B5EF4-FFF2-40B4-BE49-F238E27FC236}">
                <a16:creationId xmlns:a16="http://schemas.microsoft.com/office/drawing/2014/main" id="{08ACA272-1448-418D-808A-204258F8B053}"/>
              </a:ext>
            </a:extLst>
          </p:cNvPr>
          <p:cNvSpPr>
            <a:spLocks noGrp="1"/>
          </p:cNvSpPr>
          <p:nvPr>
            <p:ph type="sldNum" sz="quarter" idx="12"/>
          </p:nvPr>
        </p:nvSpPr>
        <p:spPr/>
        <p:txBody>
          <a:bodyPr/>
          <a:lstStyle/>
          <a:p>
            <a:fld id="{BDFD9B4B-A3B5-420E-82AD-C1DBA1AF10B4}" type="slidenum">
              <a:rPr lang="en-GB" smtClean="0"/>
              <a:t>22</a:t>
            </a:fld>
            <a:endParaRPr lang="en-GB"/>
          </a:p>
        </p:txBody>
      </p:sp>
    </p:spTree>
    <p:extLst>
      <p:ext uri="{BB962C8B-B14F-4D97-AF65-F5344CB8AC3E}">
        <p14:creationId xmlns:p14="http://schemas.microsoft.com/office/powerpoint/2010/main" val="325938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1059-2ACA-424C-B17F-76B7FD1B0D30}"/>
              </a:ext>
            </a:extLst>
          </p:cNvPr>
          <p:cNvSpPr>
            <a:spLocks noGrp="1"/>
          </p:cNvSpPr>
          <p:nvPr>
            <p:ph type="title"/>
          </p:nvPr>
        </p:nvSpPr>
        <p:spPr/>
        <p:txBody>
          <a:bodyPr/>
          <a:lstStyle/>
          <a:p>
            <a:r>
              <a:rPr lang="en-GB" altLang="en-US" b="1" i="0" dirty="0"/>
              <a:t>Intentional rejection of design/ayaat</a:t>
            </a:r>
            <a:endParaRPr lang="en-GB" i="0" dirty="0"/>
          </a:p>
        </p:txBody>
      </p:sp>
      <p:sp>
        <p:nvSpPr>
          <p:cNvPr id="3" name="Content Placeholder 2">
            <a:extLst>
              <a:ext uri="{FF2B5EF4-FFF2-40B4-BE49-F238E27FC236}">
                <a16:creationId xmlns:a16="http://schemas.microsoft.com/office/drawing/2014/main" id="{93777081-6C46-4EBE-ABD9-D0E1E604594B}"/>
              </a:ext>
            </a:extLst>
          </p:cNvPr>
          <p:cNvSpPr>
            <a:spLocks noGrp="1"/>
          </p:cNvSpPr>
          <p:nvPr>
            <p:ph idx="1"/>
          </p:nvPr>
        </p:nvSpPr>
        <p:spPr>
          <a:xfrm>
            <a:off x="777137" y="1825624"/>
            <a:ext cx="6633754" cy="4530725"/>
          </a:xfrm>
        </p:spPr>
        <p:txBody>
          <a:bodyPr>
            <a:normAutofit/>
          </a:bodyPr>
          <a:lstStyle/>
          <a:p>
            <a:pPr marL="0" indent="0" algn="ctr">
              <a:lnSpc>
                <a:spcPct val="100000"/>
              </a:lnSpc>
              <a:spcBef>
                <a:spcPts val="600"/>
              </a:spcBef>
              <a:buNone/>
            </a:pPr>
            <a:r>
              <a:rPr lang="en-US" i="0" dirty="0"/>
              <a:t>“By now it should be clear why so many brilliant scientists have missed the evidence of design in the </a:t>
            </a:r>
            <a:r>
              <a:rPr lang="en-US" i="0" dirty="0">
                <a:solidFill>
                  <a:srgbClr val="F4B183"/>
                </a:solidFill>
              </a:rPr>
              <a:t>Cambrian explosion</a:t>
            </a:r>
            <a:r>
              <a:rPr lang="en-US" i="0" dirty="0"/>
              <a:t>.  Scott Todd, a biologist writing in Nature, succinctly stated the reason:</a:t>
            </a:r>
          </a:p>
          <a:p>
            <a:pPr marL="0" indent="0" algn="ctr">
              <a:lnSpc>
                <a:spcPct val="100000"/>
              </a:lnSpc>
              <a:spcBef>
                <a:spcPts val="600"/>
              </a:spcBef>
              <a:buNone/>
            </a:pPr>
            <a:r>
              <a:rPr lang="en-US" i="0" dirty="0"/>
              <a:t> “</a:t>
            </a:r>
            <a:r>
              <a:rPr lang="en-US" i="0" dirty="0">
                <a:solidFill>
                  <a:srgbClr val="7030A0"/>
                </a:solidFill>
              </a:rPr>
              <a:t>Even if all the data point </a:t>
            </a:r>
            <a:r>
              <a:rPr lang="en-US" i="0" dirty="0">
                <a:solidFill>
                  <a:srgbClr val="00B050"/>
                </a:solidFill>
              </a:rPr>
              <a:t>to an intelligent designer, such a hypothesis is excluded from science because it is not naturalistic</a:t>
            </a:r>
            <a:r>
              <a:rPr lang="en-US" i="0" dirty="0"/>
              <a:t>.”</a:t>
            </a:r>
          </a:p>
          <a:p>
            <a:pPr marL="0" indent="0" algn="ctr">
              <a:buNone/>
            </a:pPr>
            <a:endParaRPr lang="en-US" sz="2000" i="0" dirty="0"/>
          </a:p>
          <a:p>
            <a:pPr marL="0" indent="0" algn="ctr">
              <a:buNone/>
            </a:pPr>
            <a:r>
              <a:rPr lang="en-US" sz="1400" i="0" dirty="0"/>
              <a:t>(</a:t>
            </a:r>
            <a:r>
              <a:rPr lang="en-US" sz="1400" b="1" dirty="0"/>
              <a:t>Stephen C. </a:t>
            </a:r>
            <a:r>
              <a:rPr lang="en-US" sz="1400" b="1" i="0" dirty="0"/>
              <a:t>Meyer,</a:t>
            </a:r>
            <a:r>
              <a:rPr lang="en-US" sz="1400" i="0" dirty="0"/>
              <a:t> Darwin's Doubt: The Explosive Origin of Animal Life and the Case for Intelligent Design, 2014, (Kindle Locations 7517-7519). HarperCollins. Kindle Edition.) </a:t>
            </a:r>
            <a:endParaRPr lang="en-GB" sz="1400" i="0" dirty="0"/>
          </a:p>
        </p:txBody>
      </p:sp>
      <p:sp>
        <p:nvSpPr>
          <p:cNvPr id="4" name="Slide Number Placeholder 3">
            <a:extLst>
              <a:ext uri="{FF2B5EF4-FFF2-40B4-BE49-F238E27FC236}">
                <a16:creationId xmlns:a16="http://schemas.microsoft.com/office/drawing/2014/main" id="{883A1C14-C686-4844-8627-999C042A1572}"/>
              </a:ext>
            </a:extLst>
          </p:cNvPr>
          <p:cNvSpPr>
            <a:spLocks noGrp="1"/>
          </p:cNvSpPr>
          <p:nvPr>
            <p:ph type="sldNum" sz="quarter" idx="12"/>
          </p:nvPr>
        </p:nvSpPr>
        <p:spPr/>
        <p:txBody>
          <a:bodyPr/>
          <a:lstStyle/>
          <a:p>
            <a:fld id="{BDFD9B4B-A3B5-420E-82AD-C1DBA1AF10B4}" type="slidenum">
              <a:rPr lang="en-GB" smtClean="0"/>
              <a:t>23</a:t>
            </a:fld>
            <a:endParaRPr lang="en-GB"/>
          </a:p>
        </p:txBody>
      </p:sp>
      <p:pic>
        <p:nvPicPr>
          <p:cNvPr id="5" name="Picture 4">
            <a:extLst>
              <a:ext uri="{FF2B5EF4-FFF2-40B4-BE49-F238E27FC236}">
                <a16:creationId xmlns:a16="http://schemas.microsoft.com/office/drawing/2014/main" id="{3F723C41-0AD6-467A-A57A-BF96E37A47F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59398" y="1249852"/>
            <a:ext cx="3845603" cy="4555659"/>
          </a:xfrm>
          <a:prstGeom prst="rect">
            <a:avLst/>
          </a:prstGeom>
        </p:spPr>
      </p:pic>
      <p:sp>
        <p:nvSpPr>
          <p:cNvPr id="13" name="Freeform: Shape 12">
            <a:extLst>
              <a:ext uri="{FF2B5EF4-FFF2-40B4-BE49-F238E27FC236}">
                <a16:creationId xmlns:a16="http://schemas.microsoft.com/office/drawing/2014/main" id="{3A6DAFB2-206F-41BB-BFD5-4FA70661503B}"/>
              </a:ext>
            </a:extLst>
          </p:cNvPr>
          <p:cNvSpPr/>
          <p:nvPr/>
        </p:nvSpPr>
        <p:spPr>
          <a:xfrm>
            <a:off x="6085909" y="3119718"/>
            <a:ext cx="2362767" cy="2338107"/>
          </a:xfrm>
          <a:custGeom>
            <a:avLst/>
            <a:gdLst>
              <a:gd name="connsiteX0" fmla="*/ 0 w 1950720"/>
              <a:gd name="connsiteY0" fmla="*/ 0 h 2812868"/>
              <a:gd name="connsiteX1" fmla="*/ 914400 w 1950720"/>
              <a:gd name="connsiteY1" fmla="*/ 679268 h 2812868"/>
              <a:gd name="connsiteX2" fmla="*/ 1227908 w 1950720"/>
              <a:gd name="connsiteY2" fmla="*/ 2447108 h 2812868"/>
              <a:gd name="connsiteX3" fmla="*/ 1950720 w 1950720"/>
              <a:gd name="connsiteY3" fmla="*/ 2812868 h 2812868"/>
              <a:gd name="connsiteX4" fmla="*/ 1950720 w 1950720"/>
              <a:gd name="connsiteY4" fmla="*/ 2812868 h 2812868"/>
              <a:gd name="connsiteX0" fmla="*/ 0 w 1950720"/>
              <a:gd name="connsiteY0" fmla="*/ 0 h 2812868"/>
              <a:gd name="connsiteX1" fmla="*/ 1328610 w 1950720"/>
              <a:gd name="connsiteY1" fmla="*/ 685826 h 2812868"/>
              <a:gd name="connsiteX2" fmla="*/ 1227908 w 1950720"/>
              <a:gd name="connsiteY2" fmla="*/ 2447108 h 2812868"/>
              <a:gd name="connsiteX3" fmla="*/ 1950720 w 1950720"/>
              <a:gd name="connsiteY3" fmla="*/ 2812868 h 2812868"/>
              <a:gd name="connsiteX4" fmla="*/ 1950720 w 1950720"/>
              <a:gd name="connsiteY4" fmla="*/ 2812868 h 2812868"/>
              <a:gd name="connsiteX0" fmla="*/ 0 w 1950720"/>
              <a:gd name="connsiteY0" fmla="*/ 0 h 2812868"/>
              <a:gd name="connsiteX1" fmla="*/ 1328610 w 1950720"/>
              <a:gd name="connsiteY1" fmla="*/ 685826 h 2812868"/>
              <a:gd name="connsiteX2" fmla="*/ 1508011 w 1950720"/>
              <a:gd name="connsiteY2" fmla="*/ 1735890 h 2812868"/>
              <a:gd name="connsiteX3" fmla="*/ 1227908 w 1950720"/>
              <a:gd name="connsiteY3" fmla="*/ 2447108 h 2812868"/>
              <a:gd name="connsiteX4" fmla="*/ 1950720 w 1950720"/>
              <a:gd name="connsiteY4" fmla="*/ 2812868 h 2812868"/>
              <a:gd name="connsiteX5" fmla="*/ 1950720 w 1950720"/>
              <a:gd name="connsiteY5" fmla="*/ 2812868 h 2812868"/>
              <a:gd name="connsiteX0" fmla="*/ 0 w 1950720"/>
              <a:gd name="connsiteY0" fmla="*/ 0 h 2812868"/>
              <a:gd name="connsiteX1" fmla="*/ 1328610 w 1950720"/>
              <a:gd name="connsiteY1" fmla="*/ 685826 h 2812868"/>
              <a:gd name="connsiteX2" fmla="*/ 1508011 w 1950720"/>
              <a:gd name="connsiteY2" fmla="*/ 1735890 h 2812868"/>
              <a:gd name="connsiteX3" fmla="*/ 1431932 w 1950720"/>
              <a:gd name="connsiteY3" fmla="*/ 2358882 h 2812868"/>
              <a:gd name="connsiteX4" fmla="*/ 1227908 w 1950720"/>
              <a:gd name="connsiteY4" fmla="*/ 2447108 h 2812868"/>
              <a:gd name="connsiteX5" fmla="*/ 1950720 w 1950720"/>
              <a:gd name="connsiteY5" fmla="*/ 2812868 h 2812868"/>
              <a:gd name="connsiteX6" fmla="*/ 1950720 w 1950720"/>
              <a:gd name="connsiteY6" fmla="*/ 2812868 h 2812868"/>
              <a:gd name="connsiteX0" fmla="*/ 0 w 1950720"/>
              <a:gd name="connsiteY0" fmla="*/ 0 h 2812868"/>
              <a:gd name="connsiteX1" fmla="*/ 1328610 w 1950720"/>
              <a:gd name="connsiteY1" fmla="*/ 685826 h 2812868"/>
              <a:gd name="connsiteX2" fmla="*/ 1508011 w 1950720"/>
              <a:gd name="connsiteY2" fmla="*/ 1735890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1328610 w 1950720"/>
              <a:gd name="connsiteY1" fmla="*/ 685826 h 2812868"/>
              <a:gd name="connsiteX2" fmla="*/ 1508011 w 1950720"/>
              <a:gd name="connsiteY2" fmla="*/ 1735890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1034083 w 1950720"/>
              <a:gd name="connsiteY1" fmla="*/ 880630 h 2812868"/>
              <a:gd name="connsiteX2" fmla="*/ 1508011 w 1950720"/>
              <a:gd name="connsiteY2" fmla="*/ 1735890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1034083 w 1950720"/>
              <a:gd name="connsiteY1" fmla="*/ 880630 h 2812868"/>
              <a:gd name="connsiteX2" fmla="*/ 1261245 w 1950720"/>
              <a:gd name="connsiteY2" fmla="*/ 1770267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930600 w 1950720"/>
              <a:gd name="connsiteY1" fmla="*/ 273299 h 2812868"/>
              <a:gd name="connsiteX2" fmla="*/ 1261245 w 1950720"/>
              <a:gd name="connsiteY2" fmla="*/ 1770267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930600 w 1950720"/>
              <a:gd name="connsiteY1" fmla="*/ 273299 h 2812868"/>
              <a:gd name="connsiteX2" fmla="*/ 1301046 w 1950720"/>
              <a:gd name="connsiteY2" fmla="*/ 1793185 h 2812868"/>
              <a:gd name="connsiteX3" fmla="*/ 1431932 w 1950720"/>
              <a:gd name="connsiteY3" fmla="*/ 2358882 h 2812868"/>
              <a:gd name="connsiteX4" fmla="*/ 1506866 w 1950720"/>
              <a:gd name="connsiteY4" fmla="*/ 2506128 h 2812868"/>
              <a:gd name="connsiteX5" fmla="*/ 1950720 w 1950720"/>
              <a:gd name="connsiteY5" fmla="*/ 2812868 h 2812868"/>
              <a:gd name="connsiteX6" fmla="*/ 1950720 w 1950720"/>
              <a:gd name="connsiteY6" fmla="*/ 2812868 h 2812868"/>
              <a:gd name="connsiteX0" fmla="*/ 0 w 1950720"/>
              <a:gd name="connsiteY0" fmla="*/ 0 h 2812868"/>
              <a:gd name="connsiteX1" fmla="*/ 930600 w 1950720"/>
              <a:gd name="connsiteY1" fmla="*/ 273299 h 2812868"/>
              <a:gd name="connsiteX2" fmla="*/ 1431932 w 1950720"/>
              <a:gd name="connsiteY2" fmla="*/ 2358882 h 2812868"/>
              <a:gd name="connsiteX3" fmla="*/ 1506866 w 1950720"/>
              <a:gd name="connsiteY3" fmla="*/ 2506128 h 2812868"/>
              <a:gd name="connsiteX4" fmla="*/ 1950720 w 1950720"/>
              <a:gd name="connsiteY4" fmla="*/ 2812868 h 2812868"/>
              <a:gd name="connsiteX5" fmla="*/ 1950720 w 1950720"/>
              <a:gd name="connsiteY5" fmla="*/ 2812868 h 2812868"/>
              <a:gd name="connsiteX0" fmla="*/ 0 w 1974601"/>
              <a:gd name="connsiteY0" fmla="*/ 0 h 2812868"/>
              <a:gd name="connsiteX1" fmla="*/ 954481 w 1974601"/>
              <a:gd name="connsiteY1" fmla="*/ 273299 h 2812868"/>
              <a:gd name="connsiteX2" fmla="*/ 1455813 w 1974601"/>
              <a:gd name="connsiteY2" fmla="*/ 2358882 h 2812868"/>
              <a:gd name="connsiteX3" fmla="*/ 1530747 w 1974601"/>
              <a:gd name="connsiteY3" fmla="*/ 2506128 h 2812868"/>
              <a:gd name="connsiteX4" fmla="*/ 1974601 w 1974601"/>
              <a:gd name="connsiteY4" fmla="*/ 2812868 h 2812868"/>
              <a:gd name="connsiteX5" fmla="*/ 1974601 w 1974601"/>
              <a:gd name="connsiteY5" fmla="*/ 2812868 h 2812868"/>
              <a:gd name="connsiteX0" fmla="*/ 0 w 1974601"/>
              <a:gd name="connsiteY0" fmla="*/ 0 h 2812868"/>
              <a:gd name="connsiteX1" fmla="*/ 954481 w 1974601"/>
              <a:gd name="connsiteY1" fmla="*/ 273299 h 2812868"/>
              <a:gd name="connsiteX2" fmla="*/ 1455813 w 1974601"/>
              <a:gd name="connsiteY2" fmla="*/ 2358882 h 2812868"/>
              <a:gd name="connsiteX3" fmla="*/ 1530747 w 1974601"/>
              <a:gd name="connsiteY3" fmla="*/ 2506128 h 2812868"/>
              <a:gd name="connsiteX4" fmla="*/ 1974601 w 1974601"/>
              <a:gd name="connsiteY4" fmla="*/ 2812868 h 2812868"/>
              <a:gd name="connsiteX5" fmla="*/ 1974601 w 1974601"/>
              <a:gd name="connsiteY5" fmla="*/ 2812868 h 2812868"/>
              <a:gd name="connsiteX0" fmla="*/ 0 w 1974601"/>
              <a:gd name="connsiteY0" fmla="*/ 0 h 2812868"/>
              <a:gd name="connsiteX1" fmla="*/ 954481 w 1974601"/>
              <a:gd name="connsiteY1" fmla="*/ 273299 h 2812868"/>
              <a:gd name="connsiteX2" fmla="*/ 1455813 w 1974601"/>
              <a:gd name="connsiteY2" fmla="*/ 2358882 h 2812868"/>
              <a:gd name="connsiteX3" fmla="*/ 1974601 w 1974601"/>
              <a:gd name="connsiteY3" fmla="*/ 2812868 h 2812868"/>
              <a:gd name="connsiteX4" fmla="*/ 1974601 w 1974601"/>
              <a:gd name="connsiteY4" fmla="*/ 2812868 h 28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601" h="2812868">
                <a:moveTo>
                  <a:pt x="0" y="0"/>
                </a:moveTo>
                <a:cubicBezTo>
                  <a:pt x="410595" y="55494"/>
                  <a:pt x="711846" y="-119848"/>
                  <a:pt x="954481" y="273299"/>
                </a:cubicBezTo>
                <a:cubicBezTo>
                  <a:pt x="1197117" y="666446"/>
                  <a:pt x="1285793" y="1935621"/>
                  <a:pt x="1455813" y="2358882"/>
                </a:cubicBezTo>
                <a:cubicBezTo>
                  <a:pt x="1625833" y="2782144"/>
                  <a:pt x="1888136" y="2737204"/>
                  <a:pt x="1974601" y="2812868"/>
                </a:cubicBezTo>
                <a:lnTo>
                  <a:pt x="1974601" y="2812868"/>
                </a:lnTo>
              </a:path>
            </a:pathLst>
          </a:custGeom>
          <a:ln w="28575">
            <a:prstDash val="dash"/>
            <a:headEnd type="none" w="med" len="me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91381EF-F3C6-4711-8689-CE9D1AFD7034}"/>
              </a:ext>
            </a:extLst>
          </p:cNvPr>
          <p:cNvCxnSpPr/>
          <p:nvPr/>
        </p:nvCxnSpPr>
        <p:spPr>
          <a:xfrm>
            <a:off x="3371285" y="3119718"/>
            <a:ext cx="27432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EC1D437-DDFD-4C35-868F-484A43FADFB0}"/>
              </a:ext>
            </a:extLst>
          </p:cNvPr>
          <p:cNvSpPr txBox="1"/>
          <p:nvPr/>
        </p:nvSpPr>
        <p:spPr>
          <a:xfrm>
            <a:off x="8461447" y="5889962"/>
            <a:ext cx="2467641" cy="954107"/>
          </a:xfrm>
          <a:prstGeom prst="rect">
            <a:avLst/>
          </a:prstGeom>
          <a:solidFill>
            <a:schemeClr val="accent2">
              <a:lumMod val="60000"/>
              <a:lumOff val="40000"/>
            </a:schemeClr>
          </a:solidFill>
        </p:spPr>
        <p:txBody>
          <a:bodyPr wrap="square" rtlCol="0">
            <a:spAutoFit/>
          </a:bodyPr>
          <a:lstStyle/>
          <a:p>
            <a:r>
              <a:rPr lang="en-GB" sz="1400" b="1" dirty="0"/>
              <a:t>Cambrian explosion:</a:t>
            </a:r>
          </a:p>
          <a:p>
            <a:r>
              <a:rPr lang="en-GB" sz="1400" dirty="0"/>
              <a:t>About 530 million years ago, many major types of creatures came into existence abruptly.</a:t>
            </a:r>
          </a:p>
        </p:txBody>
      </p:sp>
    </p:spTree>
    <p:extLst>
      <p:ext uri="{BB962C8B-B14F-4D97-AF65-F5344CB8AC3E}">
        <p14:creationId xmlns:p14="http://schemas.microsoft.com/office/powerpoint/2010/main" val="2439170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CB74045-2521-4BDD-9EB3-EDB905418FFC}"/>
              </a:ext>
            </a:extLst>
          </p:cNvPr>
          <p:cNvSpPr>
            <a:spLocks noGrp="1" noChangeArrowheads="1"/>
          </p:cNvSpPr>
          <p:nvPr>
            <p:ph type="title"/>
          </p:nvPr>
        </p:nvSpPr>
        <p:spPr/>
        <p:txBody>
          <a:bodyPr>
            <a:normAutofit/>
          </a:bodyPr>
          <a:lstStyle/>
          <a:p>
            <a:r>
              <a:rPr lang="en-GB" altLang="en-US" b="1" i="0" dirty="0"/>
              <a:t>Deniers </a:t>
            </a:r>
            <a:r>
              <a:rPr lang="en-GB" altLang="en-US" b="1" dirty="0"/>
              <a:t>refuse </a:t>
            </a:r>
            <a:r>
              <a:rPr lang="en-GB" altLang="en-US" b="1" i="0" dirty="0"/>
              <a:t>to see</a:t>
            </a:r>
          </a:p>
        </p:txBody>
      </p:sp>
      <p:sp>
        <p:nvSpPr>
          <p:cNvPr id="70659" name="Rectangle 3">
            <a:extLst>
              <a:ext uri="{FF2B5EF4-FFF2-40B4-BE49-F238E27FC236}">
                <a16:creationId xmlns:a16="http://schemas.microsoft.com/office/drawing/2014/main" id="{BBB689F3-81C4-476F-9535-2B81886FCF83}"/>
              </a:ext>
            </a:extLst>
          </p:cNvPr>
          <p:cNvSpPr>
            <a:spLocks noGrp="1" noChangeArrowheads="1"/>
          </p:cNvSpPr>
          <p:nvPr>
            <p:ph idx="1"/>
          </p:nvPr>
        </p:nvSpPr>
        <p:spPr>
          <a:xfrm>
            <a:off x="838200" y="1825624"/>
            <a:ext cx="10515600" cy="4453255"/>
          </a:xfrm>
        </p:spPr>
        <p:txBody>
          <a:bodyPr>
            <a:normAutofit lnSpcReduction="10000"/>
          </a:bodyPr>
          <a:lstStyle/>
          <a:p>
            <a:pPr algn="ctr">
              <a:lnSpc>
                <a:spcPct val="100000"/>
              </a:lnSpc>
              <a:spcBef>
                <a:spcPts val="600"/>
              </a:spcBef>
              <a:buFontTx/>
              <a:buNone/>
            </a:pPr>
            <a:r>
              <a:rPr lang="en-US" sz="3600" i="0" dirty="0"/>
              <a:t>I will turn away from My signs those who are arrogant upon the earth without right; </a:t>
            </a:r>
            <a:r>
              <a:rPr lang="en-US" sz="3600" i="0" dirty="0">
                <a:solidFill>
                  <a:srgbClr val="7030A0"/>
                </a:solidFill>
              </a:rPr>
              <a:t>and if they should see every sign, they will not believe in it</a:t>
            </a:r>
            <a:r>
              <a:rPr lang="en-US" sz="3600" i="0" dirty="0"/>
              <a:t>. And if they see the right way, they will not adopt it as a way; but if they see the wrong way, they will adopt it as a way. That is because they have </a:t>
            </a:r>
            <a:r>
              <a:rPr lang="en-US" sz="3600" i="0" dirty="0">
                <a:solidFill>
                  <a:srgbClr val="00B050"/>
                </a:solidFill>
              </a:rPr>
              <a:t>denied Our signs and they were heedless of them</a:t>
            </a:r>
            <a:r>
              <a:rPr lang="en-US" sz="3600" i="0" dirty="0"/>
              <a:t>.</a:t>
            </a:r>
            <a:endParaRPr lang="en-GB" altLang="en-US" sz="3600" i="0" dirty="0"/>
          </a:p>
          <a:p>
            <a:pPr algn="ctr">
              <a:lnSpc>
                <a:spcPct val="100000"/>
              </a:lnSpc>
              <a:spcBef>
                <a:spcPts val="600"/>
              </a:spcBef>
              <a:buFontTx/>
              <a:buNone/>
            </a:pPr>
            <a:r>
              <a:rPr lang="en-GB" altLang="en-US" sz="3600" i="0" dirty="0"/>
              <a:t>(</a:t>
            </a:r>
            <a:r>
              <a:rPr lang="en-IE" altLang="en-US" sz="3600" dirty="0"/>
              <a:t>Qur’an </a:t>
            </a:r>
            <a:r>
              <a:rPr lang="en-GB" altLang="en-US" sz="3600" i="0" dirty="0"/>
              <a:t>7:146) </a:t>
            </a:r>
          </a:p>
        </p:txBody>
      </p:sp>
      <p:sp>
        <p:nvSpPr>
          <p:cNvPr id="2" name="Slide Number Placeholder 1">
            <a:extLst>
              <a:ext uri="{FF2B5EF4-FFF2-40B4-BE49-F238E27FC236}">
                <a16:creationId xmlns:a16="http://schemas.microsoft.com/office/drawing/2014/main" id="{9C83914F-BBA5-468D-8284-95E31F5FA42B}"/>
              </a:ext>
            </a:extLst>
          </p:cNvPr>
          <p:cNvSpPr>
            <a:spLocks noGrp="1"/>
          </p:cNvSpPr>
          <p:nvPr>
            <p:ph type="sldNum" sz="quarter" idx="12"/>
          </p:nvPr>
        </p:nvSpPr>
        <p:spPr/>
        <p:txBody>
          <a:bodyPr/>
          <a:lstStyle/>
          <a:p>
            <a:fld id="{BDFD9B4B-A3B5-420E-82AD-C1DBA1AF10B4}" type="slidenum">
              <a:rPr lang="en-GB" smtClean="0"/>
              <a:t>24</a:t>
            </a:fld>
            <a:endParaRPr lang="en-GB"/>
          </a:p>
        </p:txBody>
      </p:sp>
    </p:spTree>
    <p:extLst>
      <p:ext uri="{BB962C8B-B14F-4D97-AF65-F5344CB8AC3E}">
        <p14:creationId xmlns:p14="http://schemas.microsoft.com/office/powerpoint/2010/main" val="308714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384082A-CBCB-4078-AC00-7D486979D451}"/>
              </a:ext>
            </a:extLst>
          </p:cNvPr>
          <p:cNvSpPr>
            <a:spLocks noGrp="1" noChangeArrowheads="1"/>
          </p:cNvSpPr>
          <p:nvPr>
            <p:ph type="title"/>
          </p:nvPr>
        </p:nvSpPr>
        <p:spPr/>
        <p:txBody>
          <a:bodyPr>
            <a:normAutofit/>
          </a:bodyPr>
          <a:lstStyle/>
          <a:p>
            <a:r>
              <a:rPr lang="en-GB" altLang="en-US" b="1" dirty="0"/>
              <a:t>A</a:t>
            </a:r>
            <a:r>
              <a:rPr lang="en-GB" altLang="en-US" b="1" i="0" dirty="0"/>
              <a:t> philosophy that destroys humanity and faith</a:t>
            </a:r>
          </a:p>
        </p:txBody>
      </p:sp>
      <p:sp>
        <p:nvSpPr>
          <p:cNvPr id="71683" name="Rectangle 3">
            <a:extLst>
              <a:ext uri="{FF2B5EF4-FFF2-40B4-BE49-F238E27FC236}">
                <a16:creationId xmlns:a16="http://schemas.microsoft.com/office/drawing/2014/main" id="{943DD0FE-8751-442E-87BE-DB379208BAFE}"/>
              </a:ext>
            </a:extLst>
          </p:cNvPr>
          <p:cNvSpPr>
            <a:spLocks noGrp="1" noChangeArrowheads="1"/>
          </p:cNvSpPr>
          <p:nvPr>
            <p:ph idx="1"/>
          </p:nvPr>
        </p:nvSpPr>
        <p:spPr>
          <a:xfrm>
            <a:off x="0" y="1690688"/>
            <a:ext cx="10363200" cy="4665662"/>
          </a:xfrm>
        </p:spPr>
        <p:txBody>
          <a:bodyPr>
            <a:normAutofit fontScale="92500"/>
          </a:bodyPr>
          <a:lstStyle/>
          <a:p>
            <a:pPr algn="ctr">
              <a:lnSpc>
                <a:spcPct val="100000"/>
              </a:lnSpc>
              <a:spcBef>
                <a:spcPts val="0"/>
              </a:spcBef>
              <a:buFontTx/>
              <a:buNone/>
            </a:pPr>
            <a:r>
              <a:rPr lang="en-GB" altLang="en-US" sz="2600" i="0" dirty="0"/>
              <a:t>“Modern science directly implies that the world is organized strictly in accordance with mechanistic principles. There are no purposive principles whatsoever in nature. </a:t>
            </a:r>
            <a:r>
              <a:rPr lang="en-GB" altLang="en-US" sz="2600" i="0" dirty="0">
                <a:solidFill>
                  <a:srgbClr val="00B050"/>
                </a:solidFill>
              </a:rPr>
              <a:t>There are no gods and no designing forces </a:t>
            </a:r>
            <a:r>
              <a:rPr lang="en-GB" altLang="en-US" sz="2600" i="0" dirty="0"/>
              <a:t>that are rationally detectable... </a:t>
            </a:r>
          </a:p>
          <a:p>
            <a:pPr algn="ctr">
              <a:lnSpc>
                <a:spcPct val="100000"/>
              </a:lnSpc>
              <a:spcBef>
                <a:spcPts val="0"/>
              </a:spcBef>
              <a:buFontTx/>
              <a:buNone/>
            </a:pPr>
            <a:r>
              <a:rPr lang="en-GB" altLang="en-US" sz="2600" i="0" dirty="0"/>
              <a:t>Second, modern science directly implies that there are </a:t>
            </a:r>
            <a:r>
              <a:rPr lang="en-GB" altLang="en-US" sz="2600" i="0" dirty="0">
                <a:solidFill>
                  <a:srgbClr val="00B050"/>
                </a:solidFill>
              </a:rPr>
              <a:t>no inherent moral or ethical laws</a:t>
            </a:r>
            <a:r>
              <a:rPr lang="en-GB" altLang="en-US" sz="2600" i="0" dirty="0"/>
              <a:t>, no absolute guiding principles for human society. </a:t>
            </a:r>
          </a:p>
          <a:p>
            <a:pPr algn="ctr">
              <a:lnSpc>
                <a:spcPct val="100000"/>
              </a:lnSpc>
              <a:spcBef>
                <a:spcPts val="0"/>
              </a:spcBef>
              <a:buFontTx/>
              <a:buNone/>
            </a:pPr>
            <a:r>
              <a:rPr lang="en-GB" altLang="en-US" sz="2600" i="0" dirty="0"/>
              <a:t>Thirdly, human beings are marvellously complex machines. The individual human becomes an ethical person by means of two primary mechanisms: heredity and environmental influences. That is all there is. </a:t>
            </a:r>
          </a:p>
          <a:p>
            <a:pPr algn="ctr">
              <a:lnSpc>
                <a:spcPct val="100000"/>
              </a:lnSpc>
              <a:spcBef>
                <a:spcPts val="0"/>
              </a:spcBef>
              <a:buFontTx/>
              <a:buNone/>
            </a:pPr>
            <a:r>
              <a:rPr lang="en-GB" altLang="en-US" sz="2600" i="0" dirty="0"/>
              <a:t>Fourth, we must conclude that </a:t>
            </a:r>
            <a:r>
              <a:rPr lang="en-GB" altLang="en-US" sz="2600" i="0" dirty="0">
                <a:solidFill>
                  <a:srgbClr val="00B050"/>
                </a:solidFill>
              </a:rPr>
              <a:t>when we die, we die and that is the end of us</a:t>
            </a:r>
            <a:r>
              <a:rPr lang="en-GB" altLang="en-US" sz="2600" i="0" dirty="0"/>
              <a:t>...”</a:t>
            </a:r>
          </a:p>
          <a:p>
            <a:pPr algn="ctr">
              <a:lnSpc>
                <a:spcPct val="80000"/>
              </a:lnSpc>
              <a:buFontTx/>
              <a:buNone/>
            </a:pPr>
            <a:endParaRPr lang="en-GB" altLang="en-US" sz="800" i="0" dirty="0"/>
          </a:p>
          <a:p>
            <a:pPr algn="ctr">
              <a:lnSpc>
                <a:spcPct val="80000"/>
              </a:lnSpc>
              <a:buFontTx/>
              <a:buNone/>
            </a:pPr>
            <a:r>
              <a:rPr lang="en-GB" altLang="en-US" sz="1500" i="0" dirty="0"/>
              <a:t>(</a:t>
            </a:r>
            <a:r>
              <a:rPr lang="en-GB" altLang="en-US" sz="1500" b="1" i="0" dirty="0"/>
              <a:t>William </a:t>
            </a:r>
            <a:r>
              <a:rPr lang="en-GB" altLang="en-US" sz="1500" b="1" i="0" dirty="0" err="1"/>
              <a:t>Provine</a:t>
            </a:r>
            <a:r>
              <a:rPr lang="en-GB" altLang="en-US" sz="1500" i="0" dirty="0"/>
              <a:t>, "Evolution and the Foundation of Ethics" appeared in MBL Science (a publication of the Marine Biological Laboratory at Woods Hole, Massachusetts), vol. 3, no. 1, pp. 25-29.) </a:t>
            </a:r>
          </a:p>
        </p:txBody>
      </p:sp>
      <p:sp>
        <p:nvSpPr>
          <p:cNvPr id="2" name="Slide Number Placeholder 1">
            <a:extLst>
              <a:ext uri="{FF2B5EF4-FFF2-40B4-BE49-F238E27FC236}">
                <a16:creationId xmlns:a16="http://schemas.microsoft.com/office/drawing/2014/main" id="{15C747F6-B330-4153-9C2E-F94F70931632}"/>
              </a:ext>
            </a:extLst>
          </p:cNvPr>
          <p:cNvSpPr>
            <a:spLocks noGrp="1"/>
          </p:cNvSpPr>
          <p:nvPr>
            <p:ph type="sldNum" sz="quarter" idx="12"/>
          </p:nvPr>
        </p:nvSpPr>
        <p:spPr/>
        <p:txBody>
          <a:bodyPr/>
          <a:lstStyle/>
          <a:p>
            <a:fld id="{BDFD9B4B-A3B5-420E-82AD-C1DBA1AF10B4}" type="slidenum">
              <a:rPr lang="en-GB" smtClean="0"/>
              <a:t>25</a:t>
            </a:fld>
            <a:endParaRPr lang="en-GB"/>
          </a:p>
        </p:txBody>
      </p:sp>
      <p:pic>
        <p:nvPicPr>
          <p:cNvPr id="4" name="Picture 3">
            <a:extLst>
              <a:ext uri="{FF2B5EF4-FFF2-40B4-BE49-F238E27FC236}">
                <a16:creationId xmlns:a16="http://schemas.microsoft.com/office/drawing/2014/main" id="{08F9A8FF-A5BA-4502-A36B-03CEB099F7A1}"/>
              </a:ext>
            </a:extLst>
          </p:cNvPr>
          <p:cNvPicPr>
            <a:picLocks noChangeAspect="1"/>
          </p:cNvPicPr>
          <p:nvPr/>
        </p:nvPicPr>
        <p:blipFill rotWithShape="1">
          <a:blip r:embed="rId2">
            <a:extLst>
              <a:ext uri="{28A0092B-C50C-407E-A947-70E740481C1C}">
                <a14:useLocalDpi xmlns:a14="http://schemas.microsoft.com/office/drawing/2010/main" val="0"/>
              </a:ext>
            </a:extLst>
          </a:blip>
          <a:srcRect l="22428" r="25823" b="28226"/>
          <a:stretch/>
        </p:blipFill>
        <p:spPr>
          <a:xfrm>
            <a:off x="10515600" y="1690688"/>
            <a:ext cx="1227759" cy="1553497"/>
          </a:xfrm>
          <a:prstGeom prst="rect">
            <a:avLst/>
          </a:prstGeom>
        </p:spPr>
      </p:pic>
      <p:sp>
        <p:nvSpPr>
          <p:cNvPr id="5" name="Rectangle 4">
            <a:extLst>
              <a:ext uri="{FF2B5EF4-FFF2-40B4-BE49-F238E27FC236}">
                <a16:creationId xmlns:a16="http://schemas.microsoft.com/office/drawing/2014/main" id="{491D08FA-025C-44EA-BAFA-E67EF376FE37}"/>
              </a:ext>
            </a:extLst>
          </p:cNvPr>
          <p:cNvSpPr/>
          <p:nvPr/>
        </p:nvSpPr>
        <p:spPr>
          <a:xfrm>
            <a:off x="10481187" y="3244185"/>
            <a:ext cx="1745226" cy="2862322"/>
          </a:xfrm>
          <a:prstGeom prst="rect">
            <a:avLst/>
          </a:prstGeom>
        </p:spPr>
        <p:txBody>
          <a:bodyPr wrap="square">
            <a:spAutoFit/>
          </a:bodyPr>
          <a:lstStyle/>
          <a:p>
            <a:r>
              <a:rPr lang="en-GB" altLang="en-US" b="1" dirty="0"/>
              <a:t>William </a:t>
            </a:r>
            <a:r>
              <a:rPr lang="en-GB" altLang="en-US" b="1" dirty="0" err="1"/>
              <a:t>Provine</a:t>
            </a:r>
            <a:endParaRPr lang="en-GB" altLang="en-US" b="1" dirty="0"/>
          </a:p>
          <a:p>
            <a:r>
              <a:rPr lang="en-GB" altLang="en-US" b="1" dirty="0"/>
              <a:t>Cornell</a:t>
            </a:r>
          </a:p>
          <a:p>
            <a:r>
              <a:rPr lang="en-GB" dirty="0"/>
              <a:t>Professor and American historian of science and of evolutionary biology and population genetics</a:t>
            </a:r>
          </a:p>
        </p:txBody>
      </p:sp>
    </p:spTree>
    <p:extLst>
      <p:ext uri="{BB962C8B-B14F-4D97-AF65-F5344CB8AC3E}">
        <p14:creationId xmlns:p14="http://schemas.microsoft.com/office/powerpoint/2010/main" val="544800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EC43D00-E42B-40DD-B4D4-BC414A6F1AAB}"/>
              </a:ext>
            </a:extLst>
          </p:cNvPr>
          <p:cNvSpPr>
            <a:spLocks noGrp="1" noChangeArrowheads="1"/>
          </p:cNvSpPr>
          <p:nvPr>
            <p:ph type="title"/>
          </p:nvPr>
        </p:nvSpPr>
        <p:spPr/>
        <p:txBody>
          <a:bodyPr>
            <a:normAutofit/>
          </a:bodyPr>
          <a:lstStyle/>
          <a:p>
            <a:r>
              <a:rPr lang="en-GB" altLang="en-US" b="1" i="0" dirty="0"/>
              <a:t>Mere conjecture</a:t>
            </a:r>
          </a:p>
        </p:txBody>
      </p:sp>
      <p:sp>
        <p:nvSpPr>
          <p:cNvPr id="72707" name="Rectangle 3">
            <a:extLst>
              <a:ext uri="{FF2B5EF4-FFF2-40B4-BE49-F238E27FC236}">
                <a16:creationId xmlns:a16="http://schemas.microsoft.com/office/drawing/2014/main" id="{6165CA3A-2D3F-4472-9FFA-69EA95674E8F}"/>
              </a:ext>
            </a:extLst>
          </p:cNvPr>
          <p:cNvSpPr>
            <a:spLocks noGrp="1" noChangeArrowheads="1"/>
          </p:cNvSpPr>
          <p:nvPr>
            <p:ph idx="1"/>
          </p:nvPr>
        </p:nvSpPr>
        <p:spPr/>
        <p:txBody>
          <a:bodyPr/>
          <a:lstStyle/>
          <a:p>
            <a:pPr algn="ctr">
              <a:lnSpc>
                <a:spcPct val="100000"/>
              </a:lnSpc>
              <a:spcBef>
                <a:spcPts val="600"/>
              </a:spcBef>
              <a:buFontTx/>
              <a:buNone/>
            </a:pPr>
            <a:r>
              <a:rPr lang="en-GB" altLang="en-US" i="0" dirty="0"/>
              <a:t>Have you seen the one who worships his own vain desires? Allah has, knowing (him as such), left him astray, and sealed his hearing and his mind, and put a cover on his sight. Who, then, will guide him after Allah (has withdrawn Guidance)? Will you not then receive warning?</a:t>
            </a:r>
            <a:endParaRPr lang="en-US" altLang="en-US" i="0" dirty="0"/>
          </a:p>
          <a:p>
            <a:pPr algn="ctr">
              <a:lnSpc>
                <a:spcPct val="100000"/>
              </a:lnSpc>
              <a:spcBef>
                <a:spcPts val="600"/>
              </a:spcBef>
              <a:buFontTx/>
              <a:buNone/>
            </a:pPr>
            <a:r>
              <a:rPr lang="en-US" altLang="en-US" i="0" dirty="0"/>
              <a:t>And they say: "What is there but our life in this world? </a:t>
            </a:r>
            <a:r>
              <a:rPr lang="en-US" altLang="en-US" i="0" dirty="0">
                <a:solidFill>
                  <a:srgbClr val="00B050"/>
                </a:solidFill>
              </a:rPr>
              <a:t>We shall die and we live, and nothing but time can destroy us." But of that they have no knowledge: they merely conjecture:</a:t>
            </a:r>
            <a:endParaRPr lang="en-GB" altLang="en-US" i="0" dirty="0">
              <a:solidFill>
                <a:srgbClr val="00B050"/>
              </a:solidFill>
            </a:endParaRPr>
          </a:p>
          <a:p>
            <a:pPr algn="ctr">
              <a:lnSpc>
                <a:spcPct val="80000"/>
              </a:lnSpc>
              <a:buFontTx/>
              <a:buNone/>
            </a:pPr>
            <a:r>
              <a:rPr lang="en-GB" altLang="en-US" i="0" dirty="0"/>
              <a:t>(</a:t>
            </a:r>
            <a:r>
              <a:rPr lang="en-IE" altLang="en-US" dirty="0"/>
              <a:t>Qur’an </a:t>
            </a:r>
            <a:r>
              <a:rPr lang="en-GB" altLang="en-US" i="0" dirty="0"/>
              <a:t>45:23-24) </a:t>
            </a:r>
          </a:p>
        </p:txBody>
      </p:sp>
      <p:sp>
        <p:nvSpPr>
          <p:cNvPr id="2" name="Slide Number Placeholder 1">
            <a:extLst>
              <a:ext uri="{FF2B5EF4-FFF2-40B4-BE49-F238E27FC236}">
                <a16:creationId xmlns:a16="http://schemas.microsoft.com/office/drawing/2014/main" id="{EC32CACC-B957-4296-83B5-2360F3CB415D}"/>
              </a:ext>
            </a:extLst>
          </p:cNvPr>
          <p:cNvSpPr>
            <a:spLocks noGrp="1"/>
          </p:cNvSpPr>
          <p:nvPr>
            <p:ph type="sldNum" sz="quarter" idx="12"/>
          </p:nvPr>
        </p:nvSpPr>
        <p:spPr/>
        <p:txBody>
          <a:bodyPr/>
          <a:lstStyle/>
          <a:p>
            <a:fld id="{BDFD9B4B-A3B5-420E-82AD-C1DBA1AF10B4}" type="slidenum">
              <a:rPr lang="en-GB" smtClean="0"/>
              <a:t>26</a:t>
            </a:fld>
            <a:endParaRPr lang="en-GB"/>
          </a:p>
        </p:txBody>
      </p:sp>
    </p:spTree>
    <p:extLst>
      <p:ext uri="{BB962C8B-B14F-4D97-AF65-F5344CB8AC3E}">
        <p14:creationId xmlns:p14="http://schemas.microsoft.com/office/powerpoint/2010/main" val="3582151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F4A9826-4458-419D-A578-B63C7EBB5575}"/>
              </a:ext>
            </a:extLst>
          </p:cNvPr>
          <p:cNvSpPr>
            <a:spLocks noGrp="1" noChangeArrowheads="1"/>
          </p:cNvSpPr>
          <p:nvPr>
            <p:ph type="title"/>
          </p:nvPr>
        </p:nvSpPr>
        <p:spPr/>
        <p:txBody>
          <a:bodyPr>
            <a:normAutofit/>
          </a:bodyPr>
          <a:lstStyle/>
          <a:p>
            <a:r>
              <a:rPr lang="en-GB" altLang="en-US" b="1" i="0" dirty="0"/>
              <a:t>When philosophy destroys origins science</a:t>
            </a:r>
          </a:p>
        </p:txBody>
      </p:sp>
      <p:sp>
        <p:nvSpPr>
          <p:cNvPr id="60419" name="Rectangle 3">
            <a:extLst>
              <a:ext uri="{FF2B5EF4-FFF2-40B4-BE49-F238E27FC236}">
                <a16:creationId xmlns:a16="http://schemas.microsoft.com/office/drawing/2014/main" id="{069373CB-C5BE-421E-9258-8B1ED4024AF1}"/>
              </a:ext>
            </a:extLst>
          </p:cNvPr>
          <p:cNvSpPr>
            <a:spLocks noGrp="1" noChangeArrowheads="1"/>
          </p:cNvSpPr>
          <p:nvPr>
            <p:ph idx="1"/>
          </p:nvPr>
        </p:nvSpPr>
        <p:spPr/>
        <p:txBody>
          <a:bodyPr>
            <a:normAutofit/>
          </a:bodyPr>
          <a:lstStyle/>
          <a:p>
            <a:pPr>
              <a:spcBef>
                <a:spcPts val="1200"/>
              </a:spcBef>
            </a:pPr>
            <a:r>
              <a:rPr lang="en-US" altLang="en-US" i="0" dirty="0"/>
              <a:t>Origins science refers to scientific speculation about </a:t>
            </a:r>
            <a:r>
              <a:rPr lang="en-US" altLang="en-US" dirty="0"/>
              <a:t>how </a:t>
            </a:r>
            <a:r>
              <a:rPr lang="en-US" altLang="en-US" i="0" dirty="0"/>
              <a:t>life and the universe originated and how the various parts of them originated.</a:t>
            </a:r>
          </a:p>
          <a:p>
            <a:pPr>
              <a:spcBef>
                <a:spcPts val="1200"/>
              </a:spcBef>
            </a:pPr>
            <a:r>
              <a:rPr lang="en-US" altLang="en-US" i="0" dirty="0"/>
              <a:t>The modern philosophy of origins science is: -</a:t>
            </a:r>
          </a:p>
          <a:p>
            <a:pPr lvl="1">
              <a:spcBef>
                <a:spcPts val="1200"/>
              </a:spcBef>
            </a:pPr>
            <a:r>
              <a:rPr lang="en-US" altLang="en-US" i="0" dirty="0"/>
              <a:t>Science is the search for </a:t>
            </a:r>
            <a:r>
              <a:rPr lang="en-US" altLang="en-US" b="1" i="0" u="sng" dirty="0"/>
              <a:t>material causes</a:t>
            </a:r>
            <a:r>
              <a:rPr lang="en-US" altLang="en-US" i="0" dirty="0"/>
              <a:t> for all phenomena, like animals, trees, the planet, the universe, the mind </a:t>
            </a:r>
            <a:r>
              <a:rPr lang="en-US" altLang="en-US" i="0" dirty="0" err="1"/>
              <a:t>etc</a:t>
            </a:r>
            <a:r>
              <a:rPr lang="en-US" altLang="en-US" i="0" dirty="0"/>
              <a:t>…</a:t>
            </a:r>
            <a:r>
              <a:rPr lang="en-GB" altLang="en-US" i="0" dirty="0"/>
              <a:t> </a:t>
            </a:r>
          </a:p>
          <a:p>
            <a:pPr>
              <a:spcBef>
                <a:spcPts val="1200"/>
              </a:spcBef>
            </a:pPr>
            <a:r>
              <a:rPr lang="en-US" altLang="en-US" i="0" dirty="0"/>
              <a:t>Before any evidence is </a:t>
            </a:r>
            <a:r>
              <a:rPr lang="en-GB" altLang="en-US" i="0" dirty="0"/>
              <a:t>analysed</a:t>
            </a:r>
            <a:r>
              <a:rPr lang="en-US" altLang="en-US" i="0" dirty="0"/>
              <a:t> and any theories are tested, scientists eliminate Creation as an option.</a:t>
            </a:r>
          </a:p>
          <a:p>
            <a:pPr>
              <a:spcBef>
                <a:spcPts val="1200"/>
              </a:spcBef>
            </a:pPr>
            <a:r>
              <a:rPr lang="en-US" altLang="en-US" dirty="0">
                <a:solidFill>
                  <a:srgbClr val="00B050"/>
                </a:solidFill>
              </a:rPr>
              <a:t>T</a:t>
            </a:r>
            <a:r>
              <a:rPr lang="en-US" altLang="en-US" i="0" dirty="0">
                <a:solidFill>
                  <a:srgbClr val="00B050"/>
                </a:solidFill>
              </a:rPr>
              <a:t>he philosophy of modern origins science is to deny the</a:t>
            </a:r>
            <a:r>
              <a:rPr lang="en-US" altLang="en-US" dirty="0">
                <a:solidFill>
                  <a:srgbClr val="00B050"/>
                </a:solidFill>
              </a:rPr>
              <a:t> creation</a:t>
            </a:r>
            <a:r>
              <a:rPr lang="en-US" altLang="en-US" i="0" dirty="0">
                <a:solidFill>
                  <a:srgbClr val="00B050"/>
                </a:solidFill>
              </a:rPr>
              <a:t> of Allah even before the evidence is </a:t>
            </a:r>
            <a:r>
              <a:rPr lang="en-GB" altLang="en-US" i="0" dirty="0">
                <a:solidFill>
                  <a:srgbClr val="00B050"/>
                </a:solidFill>
              </a:rPr>
              <a:t>analysed</a:t>
            </a:r>
            <a:r>
              <a:rPr lang="en-US" altLang="en-US" i="0" dirty="0"/>
              <a:t>.</a:t>
            </a:r>
            <a:endParaRPr lang="en-GB" altLang="en-US" i="0" dirty="0"/>
          </a:p>
        </p:txBody>
      </p:sp>
      <p:sp>
        <p:nvSpPr>
          <p:cNvPr id="2" name="Slide Number Placeholder 1">
            <a:extLst>
              <a:ext uri="{FF2B5EF4-FFF2-40B4-BE49-F238E27FC236}">
                <a16:creationId xmlns:a16="http://schemas.microsoft.com/office/drawing/2014/main" id="{14630B48-8DBB-4FE3-B7B4-319C34F3C9F1}"/>
              </a:ext>
            </a:extLst>
          </p:cNvPr>
          <p:cNvSpPr>
            <a:spLocks noGrp="1"/>
          </p:cNvSpPr>
          <p:nvPr>
            <p:ph type="sldNum" sz="quarter" idx="12"/>
          </p:nvPr>
        </p:nvSpPr>
        <p:spPr/>
        <p:txBody>
          <a:bodyPr/>
          <a:lstStyle/>
          <a:p>
            <a:fld id="{BDFD9B4B-A3B5-420E-82AD-C1DBA1AF10B4}" type="slidenum">
              <a:rPr lang="en-GB" smtClean="0"/>
              <a:t>27</a:t>
            </a:fld>
            <a:endParaRPr lang="en-GB"/>
          </a:p>
        </p:txBody>
      </p:sp>
    </p:spTree>
    <p:extLst>
      <p:ext uri="{BB962C8B-B14F-4D97-AF65-F5344CB8AC3E}">
        <p14:creationId xmlns:p14="http://schemas.microsoft.com/office/powerpoint/2010/main" val="1464073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2216FD-B3C8-4C27-AF9D-D26E754FBCAC}"/>
              </a:ext>
            </a:extLst>
          </p:cNvPr>
          <p:cNvSpPr>
            <a:spLocks noGrp="1"/>
          </p:cNvSpPr>
          <p:nvPr>
            <p:ph type="title"/>
          </p:nvPr>
        </p:nvSpPr>
        <p:spPr>
          <a:xfrm>
            <a:off x="831850" y="1503260"/>
            <a:ext cx="3841596" cy="2852737"/>
          </a:xfrm>
        </p:spPr>
        <p:txBody>
          <a:bodyPr/>
          <a:lstStyle/>
          <a:p>
            <a:r>
              <a:rPr lang="en-GB" dirty="0"/>
              <a:t>Theological speculation</a:t>
            </a:r>
          </a:p>
        </p:txBody>
      </p:sp>
      <p:sp>
        <p:nvSpPr>
          <p:cNvPr id="6" name="Text Placeholder 5">
            <a:extLst>
              <a:ext uri="{FF2B5EF4-FFF2-40B4-BE49-F238E27FC236}">
                <a16:creationId xmlns:a16="http://schemas.microsoft.com/office/drawing/2014/main" id="{904D3246-4A9D-4887-9974-7456078AE028}"/>
              </a:ext>
            </a:extLst>
          </p:cNvPr>
          <p:cNvSpPr>
            <a:spLocks noGrp="1"/>
          </p:cNvSpPr>
          <p:nvPr>
            <p:ph type="body" idx="1"/>
          </p:nvPr>
        </p:nvSpPr>
        <p:spPr>
          <a:xfrm>
            <a:off x="831850" y="4589463"/>
            <a:ext cx="3841596" cy="1500187"/>
          </a:xfrm>
        </p:spPr>
        <p:txBody>
          <a:bodyPr/>
          <a:lstStyle/>
          <a:p>
            <a:endParaRPr lang="en-GB" dirty="0">
              <a:solidFill>
                <a:srgbClr val="00B050"/>
              </a:solidFill>
            </a:endParaRPr>
          </a:p>
          <a:p>
            <a:r>
              <a:rPr lang="en-GB" dirty="0">
                <a:solidFill>
                  <a:srgbClr val="00B050"/>
                </a:solidFill>
              </a:rPr>
              <a:t>‘Allah must design as we see fit’</a:t>
            </a:r>
          </a:p>
        </p:txBody>
      </p:sp>
      <p:sp>
        <p:nvSpPr>
          <p:cNvPr id="4" name="Slide Number Placeholder 3">
            <a:extLst>
              <a:ext uri="{FF2B5EF4-FFF2-40B4-BE49-F238E27FC236}">
                <a16:creationId xmlns:a16="http://schemas.microsoft.com/office/drawing/2014/main" id="{F47B008F-3921-42F8-9A1B-C5E040995AEB}"/>
              </a:ext>
            </a:extLst>
          </p:cNvPr>
          <p:cNvSpPr>
            <a:spLocks noGrp="1"/>
          </p:cNvSpPr>
          <p:nvPr>
            <p:ph type="sldNum" sz="quarter" idx="12"/>
          </p:nvPr>
        </p:nvSpPr>
        <p:spPr/>
        <p:txBody>
          <a:bodyPr/>
          <a:lstStyle/>
          <a:p>
            <a:fld id="{BDFD9B4B-A3B5-420E-82AD-C1DBA1AF10B4}" type="slidenum">
              <a:rPr lang="en-GB" smtClean="0"/>
              <a:t>28</a:t>
            </a:fld>
            <a:endParaRPr lang="en-GB"/>
          </a:p>
        </p:txBody>
      </p:sp>
      <p:pic>
        <p:nvPicPr>
          <p:cNvPr id="12" name="Picture 11">
            <a:extLst>
              <a:ext uri="{FF2B5EF4-FFF2-40B4-BE49-F238E27FC236}">
                <a16:creationId xmlns:a16="http://schemas.microsoft.com/office/drawing/2014/main" id="{8BE6F3F0-D5A8-42FE-9291-D6F50D96D11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t="6954" r="37991" b="2761"/>
          <a:stretch/>
        </p:blipFill>
        <p:spPr>
          <a:xfrm>
            <a:off x="6540239" y="655945"/>
            <a:ext cx="3766426" cy="5546110"/>
          </a:xfrm>
          <a:prstGeom prst="rect">
            <a:avLst/>
          </a:prstGeom>
        </p:spPr>
      </p:pic>
    </p:spTree>
    <p:extLst>
      <p:ext uri="{BB962C8B-B14F-4D97-AF65-F5344CB8AC3E}">
        <p14:creationId xmlns:p14="http://schemas.microsoft.com/office/powerpoint/2010/main" val="136160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CA19-BD4A-4893-91D9-F6EE6FD39C3C}"/>
              </a:ext>
            </a:extLst>
          </p:cNvPr>
          <p:cNvSpPr>
            <a:spLocks noGrp="1"/>
          </p:cNvSpPr>
          <p:nvPr>
            <p:ph type="title"/>
          </p:nvPr>
        </p:nvSpPr>
        <p:spPr/>
        <p:txBody>
          <a:bodyPr/>
          <a:lstStyle/>
          <a:p>
            <a:r>
              <a:rPr lang="en-GB" b="1" dirty="0"/>
              <a:t>Darwin’s theological argumentation</a:t>
            </a:r>
          </a:p>
        </p:txBody>
      </p:sp>
      <p:sp>
        <p:nvSpPr>
          <p:cNvPr id="3" name="Content Placeholder 2">
            <a:extLst>
              <a:ext uri="{FF2B5EF4-FFF2-40B4-BE49-F238E27FC236}">
                <a16:creationId xmlns:a16="http://schemas.microsoft.com/office/drawing/2014/main" id="{63B01455-2B6B-4D39-B0FF-9ED690287CDE}"/>
              </a:ext>
            </a:extLst>
          </p:cNvPr>
          <p:cNvSpPr>
            <a:spLocks noGrp="1"/>
          </p:cNvSpPr>
          <p:nvPr>
            <p:ph idx="1"/>
          </p:nvPr>
        </p:nvSpPr>
        <p:spPr>
          <a:xfrm>
            <a:off x="11731" y="1825624"/>
            <a:ext cx="10515600" cy="4734974"/>
          </a:xfrm>
        </p:spPr>
        <p:txBody>
          <a:bodyPr>
            <a:normAutofit fontScale="62500" lnSpcReduction="20000"/>
          </a:bodyPr>
          <a:lstStyle/>
          <a:p>
            <a:pPr marL="457200" lvl="1" indent="0" algn="ctr">
              <a:lnSpc>
                <a:spcPct val="120000"/>
              </a:lnSpc>
              <a:spcBef>
                <a:spcPts val="0"/>
              </a:spcBef>
              <a:spcAft>
                <a:spcPts val="600"/>
              </a:spcAft>
              <a:buNone/>
            </a:pPr>
            <a:r>
              <a:rPr lang="en-US" sz="5300" dirty="0"/>
              <a:t>“</a:t>
            </a:r>
            <a:r>
              <a:rPr lang="en-GB" sz="5300" dirty="0"/>
              <a:t>There seems to me too much misery in the world. </a:t>
            </a:r>
            <a:r>
              <a:rPr lang="en-US" sz="5300" dirty="0">
                <a:solidFill>
                  <a:srgbClr val="00B050"/>
                </a:solidFill>
              </a:rPr>
              <a:t>I cannot persuade myself </a:t>
            </a:r>
            <a:r>
              <a:rPr lang="en-US" sz="5300" dirty="0"/>
              <a:t>that a beneficent &amp; omnipotent God would have designedly created the Ichneumonidae </a:t>
            </a:r>
            <a:r>
              <a:rPr lang="en-US" sz="5300" i="1" dirty="0"/>
              <a:t>(a type of wasp) </a:t>
            </a:r>
            <a:r>
              <a:rPr lang="en-US" sz="5300" dirty="0"/>
              <a:t>with the express intention of their feeding within the living bodies of caterpillars, or that a cat should play with mice. </a:t>
            </a:r>
            <a:r>
              <a:rPr lang="en-GB" sz="5300" dirty="0">
                <a:solidFill>
                  <a:srgbClr val="00B050"/>
                </a:solidFill>
              </a:rPr>
              <a:t>Not believing this, I see no necessity in the belief that the eye was expressly designed</a:t>
            </a:r>
            <a:r>
              <a:rPr lang="en-GB" sz="5300" dirty="0"/>
              <a:t>.</a:t>
            </a:r>
            <a:r>
              <a:rPr lang="en-US" sz="5300" dirty="0"/>
              <a:t>” </a:t>
            </a:r>
          </a:p>
          <a:p>
            <a:pPr marL="457200" lvl="1" indent="0" algn="ctr">
              <a:buNone/>
            </a:pPr>
            <a:endParaRPr lang="en-US" sz="1500" dirty="0"/>
          </a:p>
          <a:p>
            <a:pPr marL="457200" lvl="1" indent="0" algn="ctr">
              <a:buNone/>
            </a:pPr>
            <a:r>
              <a:rPr lang="en-US" sz="2500" dirty="0"/>
              <a:t>(</a:t>
            </a:r>
            <a:r>
              <a:rPr lang="en-US" sz="2500" b="1" dirty="0"/>
              <a:t>Charles Darwin</a:t>
            </a:r>
            <a:r>
              <a:rPr lang="en-US" sz="2500" dirty="0"/>
              <a:t>, From </a:t>
            </a:r>
            <a:r>
              <a:rPr lang="en-US" sz="2500" dirty="0">
                <a:hlinkClick r:id="rId3"/>
              </a:rPr>
              <a:t>a letter to Asa Gray, 22 May 1860</a:t>
            </a:r>
            <a:r>
              <a:rPr lang="en-US" sz="2500" dirty="0"/>
              <a:t>) Bracketed words by me.</a:t>
            </a:r>
            <a:endParaRPr lang="en-GB" sz="2500" dirty="0"/>
          </a:p>
        </p:txBody>
      </p:sp>
      <p:sp>
        <p:nvSpPr>
          <p:cNvPr id="4" name="Slide Number Placeholder 3">
            <a:extLst>
              <a:ext uri="{FF2B5EF4-FFF2-40B4-BE49-F238E27FC236}">
                <a16:creationId xmlns:a16="http://schemas.microsoft.com/office/drawing/2014/main" id="{7CF641EA-8083-4036-AFF1-C3CD82B27C97}"/>
              </a:ext>
            </a:extLst>
          </p:cNvPr>
          <p:cNvSpPr>
            <a:spLocks noGrp="1"/>
          </p:cNvSpPr>
          <p:nvPr>
            <p:ph type="sldNum" sz="quarter" idx="12"/>
          </p:nvPr>
        </p:nvSpPr>
        <p:spPr/>
        <p:txBody>
          <a:bodyPr/>
          <a:lstStyle/>
          <a:p>
            <a:fld id="{BDFD9B4B-A3B5-420E-82AD-C1DBA1AF10B4}" type="slidenum">
              <a:rPr lang="en-GB" smtClean="0"/>
              <a:t>29</a:t>
            </a:fld>
            <a:endParaRPr lang="en-GB"/>
          </a:p>
        </p:txBody>
      </p:sp>
      <p:grpSp>
        <p:nvGrpSpPr>
          <p:cNvPr id="5" name="Group 4">
            <a:extLst>
              <a:ext uri="{FF2B5EF4-FFF2-40B4-BE49-F238E27FC236}">
                <a16:creationId xmlns:a16="http://schemas.microsoft.com/office/drawing/2014/main" id="{39221343-D820-4E1F-BA2E-B5D496014463}"/>
              </a:ext>
            </a:extLst>
          </p:cNvPr>
          <p:cNvGrpSpPr/>
          <p:nvPr/>
        </p:nvGrpSpPr>
        <p:grpSpPr>
          <a:xfrm>
            <a:off x="10527331" y="2128174"/>
            <a:ext cx="1753159" cy="2686229"/>
            <a:chOff x="10090646" y="5921"/>
            <a:chExt cx="1664669" cy="2686229"/>
          </a:xfrm>
        </p:grpSpPr>
        <p:pic>
          <p:nvPicPr>
            <p:cNvPr id="6" name="Picture 2" descr="Image result for charles darwin">
              <a:extLst>
                <a:ext uri="{FF2B5EF4-FFF2-40B4-BE49-F238E27FC236}">
                  <a16:creationId xmlns:a16="http://schemas.microsoft.com/office/drawing/2014/main" id="{719B15E7-D27F-4551-95FB-025C03E2FC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65" b="20689"/>
            <a:stretch/>
          </p:blipFill>
          <p:spPr bwMode="auto">
            <a:xfrm>
              <a:off x="10161642" y="5921"/>
              <a:ext cx="1328682"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F0159C-F12F-4951-B502-B060063198D6}"/>
                </a:ext>
              </a:extLst>
            </p:cNvPr>
            <p:cNvSpPr txBox="1"/>
            <p:nvPr/>
          </p:nvSpPr>
          <p:spPr>
            <a:xfrm>
              <a:off x="10090646" y="1491821"/>
              <a:ext cx="1664669" cy="1200329"/>
            </a:xfrm>
            <a:prstGeom prst="rect">
              <a:avLst/>
            </a:prstGeom>
            <a:noFill/>
          </p:spPr>
          <p:txBody>
            <a:bodyPr wrap="square" rtlCol="0">
              <a:spAutoFit/>
            </a:bodyPr>
            <a:lstStyle/>
            <a:p>
              <a:r>
                <a:rPr lang="en-GB" b="1" dirty="0"/>
                <a:t>Charles Darwin</a:t>
              </a:r>
            </a:p>
            <a:p>
              <a:r>
                <a:rPr lang="en-GB" dirty="0"/>
                <a:t>Evolutionist, materialist and storyteller</a:t>
              </a:r>
            </a:p>
          </p:txBody>
        </p:sp>
      </p:grpSp>
    </p:spTree>
    <p:extLst>
      <p:ext uri="{BB962C8B-B14F-4D97-AF65-F5344CB8AC3E}">
        <p14:creationId xmlns:p14="http://schemas.microsoft.com/office/powerpoint/2010/main" val="50268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75C-4042-41C5-8FE9-7F4400BFB958}"/>
              </a:ext>
            </a:extLst>
          </p:cNvPr>
          <p:cNvSpPr>
            <a:spLocks noGrp="1"/>
          </p:cNvSpPr>
          <p:nvPr>
            <p:ph type="title"/>
          </p:nvPr>
        </p:nvSpPr>
        <p:spPr>
          <a:xfrm>
            <a:off x="313508" y="2433851"/>
            <a:ext cx="5112113" cy="1071761"/>
          </a:xfrm>
        </p:spPr>
        <p:txBody>
          <a:bodyPr/>
          <a:lstStyle/>
          <a:p>
            <a:pPr algn="ctr"/>
            <a:r>
              <a:rPr lang="en-GB" dirty="0"/>
              <a:t>What Allah says</a:t>
            </a:r>
          </a:p>
        </p:txBody>
      </p:sp>
      <p:sp>
        <p:nvSpPr>
          <p:cNvPr id="3" name="Text Placeholder 2">
            <a:extLst>
              <a:ext uri="{FF2B5EF4-FFF2-40B4-BE49-F238E27FC236}">
                <a16:creationId xmlns:a16="http://schemas.microsoft.com/office/drawing/2014/main" id="{003A2D54-ACAA-4177-8D1D-ACE088844677}"/>
              </a:ext>
            </a:extLst>
          </p:cNvPr>
          <p:cNvSpPr>
            <a:spLocks noGrp="1"/>
          </p:cNvSpPr>
          <p:nvPr>
            <p:ph type="body" idx="1"/>
          </p:nvPr>
        </p:nvSpPr>
        <p:spPr>
          <a:xfrm>
            <a:off x="243839" y="3676518"/>
            <a:ext cx="5251450" cy="941388"/>
          </a:xfrm>
        </p:spPr>
        <p:txBody>
          <a:bodyPr>
            <a:normAutofit fontScale="92500" lnSpcReduction="20000"/>
          </a:bodyPr>
          <a:lstStyle/>
          <a:p>
            <a:pPr algn="ctr"/>
            <a:endParaRPr lang="en-GB" dirty="0"/>
          </a:p>
          <a:p>
            <a:pPr algn="ctr"/>
            <a:r>
              <a:rPr lang="en-GB" dirty="0">
                <a:solidFill>
                  <a:srgbClr val="00B050"/>
                </a:solidFill>
              </a:rPr>
              <a:t>Creation and maintenance in a universe of ayaat</a:t>
            </a:r>
          </a:p>
        </p:txBody>
      </p:sp>
      <p:sp>
        <p:nvSpPr>
          <p:cNvPr id="4" name="Slide Number Placeholder 3">
            <a:extLst>
              <a:ext uri="{FF2B5EF4-FFF2-40B4-BE49-F238E27FC236}">
                <a16:creationId xmlns:a16="http://schemas.microsoft.com/office/drawing/2014/main" id="{1E9A1FE7-85B9-413E-AE9A-2A7647603A4B}"/>
              </a:ext>
            </a:extLst>
          </p:cNvPr>
          <p:cNvSpPr>
            <a:spLocks noGrp="1"/>
          </p:cNvSpPr>
          <p:nvPr>
            <p:ph type="sldNum" sz="quarter" idx="12"/>
          </p:nvPr>
        </p:nvSpPr>
        <p:spPr/>
        <p:txBody>
          <a:bodyPr/>
          <a:lstStyle/>
          <a:p>
            <a:fld id="{BDFD9B4B-A3B5-420E-82AD-C1DBA1AF10B4}" type="slidenum">
              <a:rPr lang="en-GB" smtClean="0"/>
              <a:t>3</a:t>
            </a:fld>
            <a:endParaRPr lang="en-GB"/>
          </a:p>
        </p:txBody>
      </p:sp>
      <p:pic>
        <p:nvPicPr>
          <p:cNvPr id="9" name="Picture 8">
            <a:extLst>
              <a:ext uri="{FF2B5EF4-FFF2-40B4-BE49-F238E27FC236}">
                <a16:creationId xmlns:a16="http://schemas.microsoft.com/office/drawing/2014/main" id="{C60C8BC4-1454-473C-9193-1BCE82B9B9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70392" y="534715"/>
            <a:ext cx="6025518" cy="5561286"/>
          </a:xfrm>
          <a:prstGeom prst="rect">
            <a:avLst/>
          </a:prstGeom>
        </p:spPr>
      </p:pic>
    </p:spTree>
    <p:extLst>
      <p:ext uri="{BB962C8B-B14F-4D97-AF65-F5344CB8AC3E}">
        <p14:creationId xmlns:p14="http://schemas.microsoft.com/office/powerpoint/2010/main" val="356639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CA19-BD4A-4893-91D9-F6EE6FD39C3C}"/>
              </a:ext>
            </a:extLst>
          </p:cNvPr>
          <p:cNvSpPr>
            <a:spLocks noGrp="1"/>
          </p:cNvSpPr>
          <p:nvPr>
            <p:ph type="title"/>
          </p:nvPr>
        </p:nvSpPr>
        <p:spPr/>
        <p:txBody>
          <a:bodyPr/>
          <a:lstStyle/>
          <a:p>
            <a:r>
              <a:rPr lang="en-GB" b="1" dirty="0"/>
              <a:t>Darwin’s theological argumentation</a:t>
            </a:r>
          </a:p>
        </p:txBody>
      </p:sp>
      <p:sp>
        <p:nvSpPr>
          <p:cNvPr id="3" name="Content Placeholder 2">
            <a:extLst>
              <a:ext uri="{FF2B5EF4-FFF2-40B4-BE49-F238E27FC236}">
                <a16:creationId xmlns:a16="http://schemas.microsoft.com/office/drawing/2014/main" id="{63B01455-2B6B-4D39-B0FF-9ED690287CDE}"/>
              </a:ext>
            </a:extLst>
          </p:cNvPr>
          <p:cNvSpPr>
            <a:spLocks noGrp="1"/>
          </p:cNvSpPr>
          <p:nvPr>
            <p:ph idx="1"/>
          </p:nvPr>
        </p:nvSpPr>
        <p:spPr>
          <a:xfrm>
            <a:off x="11731" y="1825624"/>
            <a:ext cx="10515600" cy="4415687"/>
          </a:xfrm>
        </p:spPr>
        <p:txBody>
          <a:bodyPr>
            <a:normAutofit/>
          </a:bodyPr>
          <a:lstStyle/>
          <a:p>
            <a:pPr marL="0" lvl="1" indent="0" algn="ctr">
              <a:lnSpc>
                <a:spcPct val="100000"/>
              </a:lnSpc>
              <a:spcBef>
                <a:spcPts val="0"/>
              </a:spcBef>
              <a:spcAft>
                <a:spcPts val="600"/>
              </a:spcAft>
              <a:buNone/>
            </a:pPr>
            <a:r>
              <a:rPr lang="en-GB" sz="4000" dirty="0">
                <a:solidFill>
                  <a:srgbClr val="00B050"/>
                </a:solidFill>
              </a:rPr>
              <a:t>“the existence of suffering” counts “against the existence of an intelligent ﬁrst cause” </a:t>
            </a:r>
            <a:r>
              <a:rPr lang="en-GB" sz="4000" dirty="0"/>
              <a:t>but “agrees well with the view that all organic beings have been developed through variation and natural selection”</a:t>
            </a:r>
          </a:p>
          <a:p>
            <a:pPr marL="0" lvl="1" indent="0" algn="ctr">
              <a:lnSpc>
                <a:spcPct val="100000"/>
              </a:lnSpc>
              <a:spcBef>
                <a:spcPts val="0"/>
              </a:spcBef>
              <a:spcAft>
                <a:spcPts val="600"/>
              </a:spcAft>
              <a:buNone/>
            </a:pPr>
            <a:endParaRPr lang="en-GB" sz="1400" dirty="0"/>
          </a:p>
          <a:p>
            <a:pPr marL="0" lvl="1" indent="0" algn="ctr">
              <a:lnSpc>
                <a:spcPct val="100000"/>
              </a:lnSpc>
              <a:spcBef>
                <a:spcPts val="0"/>
              </a:spcBef>
              <a:spcAft>
                <a:spcPts val="600"/>
              </a:spcAft>
              <a:buNone/>
            </a:pPr>
            <a:r>
              <a:rPr lang="en-GB" sz="1400" dirty="0"/>
              <a:t>(</a:t>
            </a:r>
            <a:r>
              <a:rPr lang="en-GB" sz="1400" b="1" dirty="0"/>
              <a:t>Charles Darwin</a:t>
            </a:r>
            <a:r>
              <a:rPr lang="en-GB" sz="1400" dirty="0"/>
              <a:t>, The Autobiography of Charles Darwin 1809–1882 (ed. Nora Barlow), New York: W.W. Norton &amp; Co., 1958, pg. 90). Quoted in Stephen Dilley, Charles Darwin's use of theology in the Origin of Species, pg. 36.</a:t>
            </a:r>
          </a:p>
        </p:txBody>
      </p:sp>
      <p:sp>
        <p:nvSpPr>
          <p:cNvPr id="4" name="Slide Number Placeholder 3">
            <a:extLst>
              <a:ext uri="{FF2B5EF4-FFF2-40B4-BE49-F238E27FC236}">
                <a16:creationId xmlns:a16="http://schemas.microsoft.com/office/drawing/2014/main" id="{7CF641EA-8083-4036-AFF1-C3CD82B27C97}"/>
              </a:ext>
            </a:extLst>
          </p:cNvPr>
          <p:cNvSpPr>
            <a:spLocks noGrp="1"/>
          </p:cNvSpPr>
          <p:nvPr>
            <p:ph type="sldNum" sz="quarter" idx="12"/>
          </p:nvPr>
        </p:nvSpPr>
        <p:spPr/>
        <p:txBody>
          <a:bodyPr/>
          <a:lstStyle/>
          <a:p>
            <a:fld id="{BDFD9B4B-A3B5-420E-82AD-C1DBA1AF10B4}" type="slidenum">
              <a:rPr lang="en-GB" smtClean="0"/>
              <a:t>30</a:t>
            </a:fld>
            <a:endParaRPr lang="en-GB"/>
          </a:p>
        </p:txBody>
      </p:sp>
      <p:grpSp>
        <p:nvGrpSpPr>
          <p:cNvPr id="5" name="Group 4">
            <a:extLst>
              <a:ext uri="{FF2B5EF4-FFF2-40B4-BE49-F238E27FC236}">
                <a16:creationId xmlns:a16="http://schemas.microsoft.com/office/drawing/2014/main" id="{39221343-D820-4E1F-BA2E-B5D496014463}"/>
              </a:ext>
            </a:extLst>
          </p:cNvPr>
          <p:cNvGrpSpPr/>
          <p:nvPr/>
        </p:nvGrpSpPr>
        <p:grpSpPr>
          <a:xfrm>
            <a:off x="10568830" y="2122253"/>
            <a:ext cx="1623170" cy="2686229"/>
            <a:chOff x="10132145" y="0"/>
            <a:chExt cx="1623170" cy="2686229"/>
          </a:xfrm>
        </p:grpSpPr>
        <p:pic>
          <p:nvPicPr>
            <p:cNvPr id="6" name="Picture 2" descr="Image result for charles darwin">
              <a:extLst>
                <a:ext uri="{FF2B5EF4-FFF2-40B4-BE49-F238E27FC236}">
                  <a16:creationId xmlns:a16="http://schemas.microsoft.com/office/drawing/2014/main" id="{719B15E7-D27F-4551-95FB-025C03E2F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5" b="20689"/>
            <a:stretch/>
          </p:blipFill>
          <p:spPr bwMode="auto">
            <a:xfrm>
              <a:off x="10220635" y="0"/>
              <a:ext cx="1328682"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F0159C-F12F-4951-B502-B060063198D6}"/>
                </a:ext>
              </a:extLst>
            </p:cNvPr>
            <p:cNvSpPr txBox="1"/>
            <p:nvPr/>
          </p:nvSpPr>
          <p:spPr>
            <a:xfrm>
              <a:off x="10132145" y="1485900"/>
              <a:ext cx="1623170" cy="1200329"/>
            </a:xfrm>
            <a:prstGeom prst="rect">
              <a:avLst/>
            </a:prstGeom>
            <a:noFill/>
          </p:spPr>
          <p:txBody>
            <a:bodyPr wrap="square" rtlCol="0">
              <a:spAutoFit/>
            </a:bodyPr>
            <a:lstStyle/>
            <a:p>
              <a:r>
                <a:rPr lang="en-GB" b="1" dirty="0"/>
                <a:t>Charles Darwin</a:t>
              </a:r>
              <a:endParaRPr lang="en-GB" dirty="0"/>
            </a:p>
            <a:p>
              <a:r>
                <a:rPr lang="en-GB" dirty="0"/>
                <a:t>Evolutionist, materialist and storyteller</a:t>
              </a:r>
            </a:p>
          </p:txBody>
        </p:sp>
      </p:grpSp>
    </p:spTree>
    <p:extLst>
      <p:ext uri="{BB962C8B-B14F-4D97-AF65-F5344CB8AC3E}">
        <p14:creationId xmlns:p14="http://schemas.microsoft.com/office/powerpoint/2010/main" val="169391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CA19-BD4A-4893-91D9-F6EE6FD39C3C}"/>
              </a:ext>
            </a:extLst>
          </p:cNvPr>
          <p:cNvSpPr>
            <a:spLocks noGrp="1"/>
          </p:cNvSpPr>
          <p:nvPr>
            <p:ph type="title"/>
          </p:nvPr>
        </p:nvSpPr>
        <p:spPr/>
        <p:txBody>
          <a:bodyPr/>
          <a:lstStyle/>
          <a:p>
            <a:r>
              <a:rPr lang="en-GB" b="1" dirty="0"/>
              <a:t>Modern theological arguments</a:t>
            </a:r>
          </a:p>
        </p:txBody>
      </p:sp>
      <p:sp>
        <p:nvSpPr>
          <p:cNvPr id="3" name="Content Placeholder 2">
            <a:extLst>
              <a:ext uri="{FF2B5EF4-FFF2-40B4-BE49-F238E27FC236}">
                <a16:creationId xmlns:a16="http://schemas.microsoft.com/office/drawing/2014/main" id="{63B01455-2B6B-4D39-B0FF-9ED690287CDE}"/>
              </a:ext>
            </a:extLst>
          </p:cNvPr>
          <p:cNvSpPr>
            <a:spLocks noGrp="1"/>
          </p:cNvSpPr>
          <p:nvPr>
            <p:ph idx="1"/>
          </p:nvPr>
        </p:nvSpPr>
        <p:spPr>
          <a:xfrm>
            <a:off x="-223947" y="1664420"/>
            <a:ext cx="9662916" cy="4828455"/>
          </a:xfrm>
        </p:spPr>
        <p:txBody>
          <a:bodyPr>
            <a:normAutofit fontScale="85000" lnSpcReduction="10000"/>
          </a:bodyPr>
          <a:lstStyle/>
          <a:p>
            <a:pPr marL="457200" lvl="1" indent="0" algn="ctr">
              <a:lnSpc>
                <a:spcPct val="110000"/>
              </a:lnSpc>
              <a:buNone/>
            </a:pPr>
            <a:r>
              <a:rPr lang="en-US" sz="2800" dirty="0"/>
              <a:t>“Odd arrangements and funny solutions are the proof of evolution - </a:t>
            </a:r>
            <a:r>
              <a:rPr lang="en-US" sz="2800" dirty="0">
                <a:solidFill>
                  <a:srgbClr val="00B050"/>
                </a:solidFill>
              </a:rPr>
              <a:t>paths that a sensible God would never tread </a:t>
            </a:r>
            <a:r>
              <a:rPr lang="en-US" sz="2800" dirty="0"/>
              <a:t>but that a natural process, constrained by history, follows perforce.”</a:t>
            </a:r>
          </a:p>
          <a:p>
            <a:pPr marL="457200" lvl="1" indent="0" algn="ctr">
              <a:lnSpc>
                <a:spcPct val="110000"/>
              </a:lnSpc>
              <a:buNone/>
            </a:pPr>
            <a:endParaRPr lang="en-GB" sz="1400" dirty="0"/>
          </a:p>
          <a:p>
            <a:pPr marL="457200" lvl="1" indent="0" algn="ctr">
              <a:lnSpc>
                <a:spcPct val="110000"/>
              </a:lnSpc>
              <a:buNone/>
            </a:pPr>
            <a:r>
              <a:rPr lang="en-GB" sz="1500" dirty="0"/>
              <a:t>(</a:t>
            </a:r>
            <a:r>
              <a:rPr lang="en-GB" sz="1500" b="1" dirty="0"/>
              <a:t>Stephen Jay Gould</a:t>
            </a:r>
            <a:r>
              <a:rPr lang="en-GB" sz="1500" dirty="0"/>
              <a:t>, The Panda's Thumb (New York: W.W. Norton, 1980), pp. 20­-21)</a:t>
            </a:r>
          </a:p>
          <a:p>
            <a:pPr marL="457200" lvl="1" indent="0" algn="ctr">
              <a:lnSpc>
                <a:spcPct val="110000"/>
              </a:lnSpc>
              <a:buNone/>
            </a:pPr>
            <a:endParaRPr lang="en-US" sz="1600" dirty="0"/>
          </a:p>
          <a:p>
            <a:pPr marL="457200" lvl="1" indent="0" algn="ctr">
              <a:lnSpc>
                <a:spcPct val="110000"/>
              </a:lnSpc>
              <a:buNone/>
            </a:pPr>
            <a:r>
              <a:rPr lang="en-US" sz="2800" dirty="0"/>
              <a:t>“[I]</a:t>
            </a:r>
            <a:r>
              <a:rPr lang="en-US" sz="2800" dirty="0" err="1"/>
              <a:t>mperfections</a:t>
            </a:r>
            <a:r>
              <a:rPr lang="en-US" sz="2800" dirty="0"/>
              <a:t> are the </a:t>
            </a:r>
            <a:r>
              <a:rPr lang="en-US" sz="2800" dirty="0">
                <a:solidFill>
                  <a:srgbClr val="00B050"/>
                </a:solidFill>
              </a:rPr>
              <a:t>primary proofs that evolution has occurred</a:t>
            </a:r>
            <a:r>
              <a:rPr lang="en-US" sz="2800" dirty="0"/>
              <a:t>”</a:t>
            </a:r>
          </a:p>
          <a:p>
            <a:pPr marL="457200" lvl="1" indent="0" algn="ctr">
              <a:lnSpc>
                <a:spcPct val="110000"/>
              </a:lnSpc>
              <a:buNone/>
            </a:pPr>
            <a:endParaRPr lang="en-US" sz="1400" dirty="0"/>
          </a:p>
          <a:p>
            <a:pPr marL="457200" lvl="1" indent="0" algn="ctr">
              <a:lnSpc>
                <a:spcPct val="110000"/>
              </a:lnSpc>
              <a:buNone/>
            </a:pPr>
            <a:r>
              <a:rPr lang="en-US" sz="1500" dirty="0"/>
              <a:t>(</a:t>
            </a:r>
            <a:r>
              <a:rPr lang="en-US" sz="1500" b="1" dirty="0"/>
              <a:t>Stephen Jay Gould</a:t>
            </a:r>
            <a:r>
              <a:rPr lang="en-US" sz="1500" dirty="0"/>
              <a:t>, 1987, p 14.  "The Panda's Thumb of Technology," Natural History, Vol. 96, No. 1, p 14-23)</a:t>
            </a:r>
          </a:p>
          <a:p>
            <a:pPr marL="457200" lvl="1" indent="0" algn="ctr">
              <a:lnSpc>
                <a:spcPct val="110000"/>
              </a:lnSpc>
              <a:buNone/>
            </a:pPr>
            <a:endParaRPr lang="en-US" sz="1600" dirty="0"/>
          </a:p>
          <a:p>
            <a:pPr marL="457200" lvl="1" indent="0" algn="ctr">
              <a:lnSpc>
                <a:spcPct val="110000"/>
              </a:lnSpc>
              <a:buNone/>
            </a:pPr>
            <a:r>
              <a:rPr lang="en-US" sz="2800" dirty="0"/>
              <a:t>“… perfection could be imposed by a wise creator </a:t>
            </a:r>
            <a:r>
              <a:rPr lang="en-US" sz="2800" dirty="0">
                <a:solidFill>
                  <a:srgbClr val="00B050"/>
                </a:solidFill>
              </a:rPr>
              <a:t>or evolved by natural selection</a:t>
            </a:r>
            <a:r>
              <a:rPr lang="en-US" sz="2800" dirty="0"/>
              <a:t>.”</a:t>
            </a:r>
          </a:p>
          <a:p>
            <a:pPr marL="457200" lvl="1" indent="0" algn="ctr">
              <a:lnSpc>
                <a:spcPct val="110000"/>
              </a:lnSpc>
              <a:buNone/>
            </a:pPr>
            <a:endParaRPr lang="en-US" sz="1400" dirty="0"/>
          </a:p>
          <a:p>
            <a:pPr marL="457200" lvl="1" indent="0" algn="ctr">
              <a:lnSpc>
                <a:spcPct val="110000"/>
              </a:lnSpc>
              <a:buNone/>
            </a:pPr>
            <a:r>
              <a:rPr lang="en-US" sz="1500" dirty="0"/>
              <a:t>(</a:t>
            </a:r>
            <a:r>
              <a:rPr lang="en-US" sz="1500" b="1" dirty="0"/>
              <a:t>Stephen Jay Gould</a:t>
            </a:r>
            <a:r>
              <a:rPr lang="en-US" sz="1500" dirty="0"/>
              <a:t>, p 122.  "Evolution as Fact and Theory," in Montagu, 1984, p 117-125, originally published in Discover, May, 1981) </a:t>
            </a:r>
          </a:p>
        </p:txBody>
      </p:sp>
      <p:sp>
        <p:nvSpPr>
          <p:cNvPr id="4" name="Slide Number Placeholder 3">
            <a:extLst>
              <a:ext uri="{FF2B5EF4-FFF2-40B4-BE49-F238E27FC236}">
                <a16:creationId xmlns:a16="http://schemas.microsoft.com/office/drawing/2014/main" id="{7CF641EA-8083-4036-AFF1-C3CD82B27C97}"/>
              </a:ext>
            </a:extLst>
          </p:cNvPr>
          <p:cNvSpPr>
            <a:spLocks noGrp="1"/>
          </p:cNvSpPr>
          <p:nvPr>
            <p:ph type="sldNum" sz="quarter" idx="12"/>
          </p:nvPr>
        </p:nvSpPr>
        <p:spPr/>
        <p:txBody>
          <a:bodyPr/>
          <a:lstStyle/>
          <a:p>
            <a:fld id="{BDFD9B4B-A3B5-420E-82AD-C1DBA1AF10B4}" type="slidenum">
              <a:rPr lang="en-GB" smtClean="0"/>
              <a:t>31</a:t>
            </a:fld>
            <a:endParaRPr lang="en-GB"/>
          </a:p>
        </p:txBody>
      </p:sp>
      <p:grpSp>
        <p:nvGrpSpPr>
          <p:cNvPr id="5" name="Group 4">
            <a:extLst>
              <a:ext uri="{FF2B5EF4-FFF2-40B4-BE49-F238E27FC236}">
                <a16:creationId xmlns:a16="http://schemas.microsoft.com/office/drawing/2014/main" id="{78A1D93B-5021-48B9-A2D9-783BAAE0C0C2}"/>
              </a:ext>
            </a:extLst>
          </p:cNvPr>
          <p:cNvGrpSpPr/>
          <p:nvPr/>
        </p:nvGrpSpPr>
        <p:grpSpPr>
          <a:xfrm>
            <a:off x="8534247" y="103769"/>
            <a:ext cx="3471349" cy="1293906"/>
            <a:chOff x="10694376" y="2277302"/>
            <a:chExt cx="3471349" cy="1293906"/>
          </a:xfrm>
        </p:grpSpPr>
        <p:pic>
          <p:nvPicPr>
            <p:cNvPr id="6" name="Picture 5">
              <a:extLst>
                <a:ext uri="{FF2B5EF4-FFF2-40B4-BE49-F238E27FC236}">
                  <a16:creationId xmlns:a16="http://schemas.microsoft.com/office/drawing/2014/main" id="{0AF9185E-EC89-4200-BE2E-B978CDDF784F}"/>
                </a:ext>
              </a:extLst>
            </p:cNvPr>
            <p:cNvPicPr>
              <a:picLocks noChangeAspect="1"/>
            </p:cNvPicPr>
            <p:nvPr/>
          </p:nvPicPr>
          <p:blipFill rotWithShape="1">
            <a:blip r:embed="rId2">
              <a:extLst>
                <a:ext uri="{28A0092B-C50C-407E-A947-70E740481C1C}">
                  <a14:useLocalDpi xmlns:a14="http://schemas.microsoft.com/office/drawing/2010/main" val="0"/>
                </a:ext>
              </a:extLst>
            </a:blip>
            <a:srcRect l="13835" r="8737" b="23887"/>
            <a:stretch/>
          </p:blipFill>
          <p:spPr>
            <a:xfrm>
              <a:off x="10694376" y="2277302"/>
              <a:ext cx="1048936" cy="1293906"/>
            </a:xfrm>
            <a:prstGeom prst="rect">
              <a:avLst/>
            </a:prstGeom>
          </p:spPr>
        </p:pic>
        <p:sp>
          <p:nvSpPr>
            <p:cNvPr id="7" name="TextBox 6">
              <a:extLst>
                <a:ext uri="{FF2B5EF4-FFF2-40B4-BE49-F238E27FC236}">
                  <a16:creationId xmlns:a16="http://schemas.microsoft.com/office/drawing/2014/main" id="{C1EEDE66-0530-4281-B5D7-5A041D86E442}"/>
                </a:ext>
              </a:extLst>
            </p:cNvPr>
            <p:cNvSpPr txBox="1"/>
            <p:nvPr/>
          </p:nvSpPr>
          <p:spPr>
            <a:xfrm>
              <a:off x="11743312" y="2310058"/>
              <a:ext cx="2422413" cy="1200329"/>
            </a:xfrm>
            <a:prstGeom prst="rect">
              <a:avLst/>
            </a:prstGeom>
            <a:noFill/>
          </p:spPr>
          <p:txBody>
            <a:bodyPr wrap="square" rtlCol="0">
              <a:spAutoFit/>
            </a:bodyPr>
            <a:lstStyle/>
            <a:p>
              <a:r>
                <a:rPr lang="en-GB" b="1" dirty="0"/>
                <a:t>Stephen Jay Gould</a:t>
              </a:r>
              <a:r>
                <a:rPr lang="en-GB" dirty="0"/>
                <a:t>.</a:t>
              </a:r>
            </a:p>
            <a:p>
              <a:r>
                <a:rPr lang="en-GB" dirty="0"/>
                <a:t>Harvard University</a:t>
              </a:r>
            </a:p>
            <a:p>
              <a:r>
                <a:rPr lang="en-GB" dirty="0"/>
                <a:t>Prominent evolutionist and  palaeontologist</a:t>
              </a:r>
            </a:p>
          </p:txBody>
        </p:sp>
      </p:grpSp>
      <p:sp>
        <p:nvSpPr>
          <p:cNvPr id="8" name="TextBox 7">
            <a:extLst>
              <a:ext uri="{FF2B5EF4-FFF2-40B4-BE49-F238E27FC236}">
                <a16:creationId xmlns:a16="http://schemas.microsoft.com/office/drawing/2014/main" id="{BE028D57-A67D-4EE4-A136-214435590904}"/>
              </a:ext>
            </a:extLst>
          </p:cNvPr>
          <p:cNvSpPr txBox="1"/>
          <p:nvPr/>
        </p:nvSpPr>
        <p:spPr>
          <a:xfrm>
            <a:off x="9511076" y="3309362"/>
            <a:ext cx="2725994" cy="3046988"/>
          </a:xfrm>
          <a:prstGeom prst="rect">
            <a:avLst/>
          </a:prstGeom>
          <a:noFill/>
        </p:spPr>
        <p:txBody>
          <a:bodyPr wrap="square" rtlCol="0">
            <a:spAutoFit/>
          </a:bodyPr>
          <a:lstStyle/>
          <a:p>
            <a:pPr marL="180000" indent="-180000">
              <a:buFont typeface="+mj-lt"/>
              <a:buAutoNum type="alphaLcPeriod"/>
            </a:pPr>
            <a:r>
              <a:rPr lang="en-GB" sz="1600" dirty="0"/>
              <a:t>Imperfections can be subjective and are compatible with design.</a:t>
            </a:r>
          </a:p>
          <a:p>
            <a:pPr marL="180000" indent="-180000">
              <a:buFont typeface="+mj-lt"/>
              <a:buAutoNum type="alphaLcPeriod"/>
            </a:pPr>
            <a:r>
              <a:rPr lang="en-GB" sz="1600" dirty="0"/>
              <a:t>Whether they observe perfection or [subjective] imperfection, it is </a:t>
            </a:r>
            <a:r>
              <a:rPr lang="en-GB" sz="1600"/>
              <a:t>taken as proof </a:t>
            </a:r>
            <a:r>
              <a:rPr lang="en-GB" sz="1600" dirty="0"/>
              <a:t>of evolution.</a:t>
            </a:r>
          </a:p>
          <a:p>
            <a:pPr marL="180000" indent="-180000">
              <a:buFont typeface="+mj-lt"/>
              <a:buAutoNum type="alphaLcPeriod"/>
            </a:pPr>
            <a:r>
              <a:rPr lang="en-GB" sz="1600" dirty="0"/>
              <a:t>[Subjective] imperfection is taken as evidence against God and for evolution.</a:t>
            </a:r>
          </a:p>
          <a:p>
            <a:pPr marL="180000" indent="-180000">
              <a:buFont typeface="+mj-lt"/>
              <a:buAutoNum type="alphaLcPeriod"/>
            </a:pPr>
            <a:r>
              <a:rPr lang="en-GB" sz="1600" dirty="0"/>
              <a:t>This is philosophy/theology, not scientific method.</a:t>
            </a:r>
          </a:p>
        </p:txBody>
      </p:sp>
      <p:sp>
        <p:nvSpPr>
          <p:cNvPr id="9" name="Arrow: Left 8">
            <a:extLst>
              <a:ext uri="{FF2B5EF4-FFF2-40B4-BE49-F238E27FC236}">
                <a16:creationId xmlns:a16="http://schemas.microsoft.com/office/drawing/2014/main" id="{865B6C60-09CD-4611-BBEE-7FD4691D9FF6}"/>
              </a:ext>
            </a:extLst>
          </p:cNvPr>
          <p:cNvSpPr/>
          <p:nvPr/>
        </p:nvSpPr>
        <p:spPr>
          <a:xfrm>
            <a:off x="8894912" y="4410846"/>
            <a:ext cx="616164" cy="365125"/>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3428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34E3-F29E-42F8-A728-31433E8F0E81}"/>
              </a:ext>
            </a:extLst>
          </p:cNvPr>
          <p:cNvSpPr>
            <a:spLocks noGrp="1"/>
          </p:cNvSpPr>
          <p:nvPr>
            <p:ph type="title"/>
          </p:nvPr>
        </p:nvSpPr>
        <p:spPr/>
        <p:txBody>
          <a:bodyPr/>
          <a:lstStyle/>
          <a:p>
            <a:r>
              <a:rPr lang="en-GB" b="1" dirty="0"/>
              <a:t>Poor theological speculation</a:t>
            </a:r>
          </a:p>
        </p:txBody>
      </p:sp>
      <p:sp>
        <p:nvSpPr>
          <p:cNvPr id="3" name="Content Placeholder 2">
            <a:extLst>
              <a:ext uri="{FF2B5EF4-FFF2-40B4-BE49-F238E27FC236}">
                <a16:creationId xmlns:a16="http://schemas.microsoft.com/office/drawing/2014/main" id="{8C371583-3532-4D07-BD85-92E79A723EA0}"/>
              </a:ext>
            </a:extLst>
          </p:cNvPr>
          <p:cNvSpPr>
            <a:spLocks noGrp="1"/>
          </p:cNvSpPr>
          <p:nvPr>
            <p:ph idx="1"/>
          </p:nvPr>
        </p:nvSpPr>
        <p:spPr>
          <a:xfrm>
            <a:off x="726141" y="1825624"/>
            <a:ext cx="10748683" cy="4530725"/>
          </a:xfrm>
        </p:spPr>
        <p:txBody>
          <a:bodyPr>
            <a:normAutofit/>
          </a:bodyPr>
          <a:lstStyle/>
          <a:p>
            <a:pPr marL="457200" indent="-457200">
              <a:buFont typeface="+mj-lt"/>
              <a:buAutoNum type="arabicPeriod"/>
            </a:pPr>
            <a:r>
              <a:rPr lang="en-GB" sz="3600" dirty="0"/>
              <a:t>Assumptions are made about the completeness of the knowledge the scientist/person has.</a:t>
            </a:r>
          </a:p>
          <a:p>
            <a:pPr marL="457200" indent="-457200">
              <a:buFont typeface="+mj-lt"/>
              <a:buAutoNum type="arabicPeriod"/>
            </a:pPr>
            <a:r>
              <a:rPr lang="en-GB" sz="3600" dirty="0"/>
              <a:t>Assumptions are made about what Allah would do.</a:t>
            </a:r>
          </a:p>
          <a:p>
            <a:pPr marL="457200" indent="-457200">
              <a:buFont typeface="+mj-lt"/>
              <a:buAutoNum type="arabicPeriod"/>
            </a:pPr>
            <a:r>
              <a:rPr lang="en-GB" sz="3600" dirty="0"/>
              <a:t>These create expectations about what should be observed.</a:t>
            </a:r>
          </a:p>
          <a:p>
            <a:pPr marL="1028700" lvl="1" indent="-571500">
              <a:buFont typeface="+mj-lt"/>
              <a:buAutoNum type="romanLcPeriod"/>
            </a:pPr>
            <a:r>
              <a:rPr lang="en-GB" sz="2800" dirty="0"/>
              <a:t>God wouldn’t do it that way!</a:t>
            </a:r>
          </a:p>
          <a:p>
            <a:pPr marL="457200" indent="-457200">
              <a:buFont typeface="+mj-lt"/>
              <a:buAutoNum type="arabicPeriod"/>
            </a:pPr>
            <a:r>
              <a:rPr lang="en-GB" sz="3600" dirty="0"/>
              <a:t>When observation conflicts with expectation, they take it as proof against Allah</a:t>
            </a:r>
            <a:r>
              <a:rPr lang="en-GB" dirty="0"/>
              <a:t>.</a:t>
            </a:r>
          </a:p>
        </p:txBody>
      </p:sp>
      <p:sp>
        <p:nvSpPr>
          <p:cNvPr id="4" name="Slide Number Placeholder 3">
            <a:extLst>
              <a:ext uri="{FF2B5EF4-FFF2-40B4-BE49-F238E27FC236}">
                <a16:creationId xmlns:a16="http://schemas.microsoft.com/office/drawing/2014/main" id="{F0E64B4D-ED82-407F-B023-76F5C2A7C349}"/>
              </a:ext>
            </a:extLst>
          </p:cNvPr>
          <p:cNvSpPr>
            <a:spLocks noGrp="1"/>
          </p:cNvSpPr>
          <p:nvPr>
            <p:ph type="sldNum" sz="quarter" idx="12"/>
          </p:nvPr>
        </p:nvSpPr>
        <p:spPr/>
        <p:txBody>
          <a:bodyPr/>
          <a:lstStyle/>
          <a:p>
            <a:fld id="{BDFD9B4B-A3B5-420E-82AD-C1DBA1AF10B4}" type="slidenum">
              <a:rPr lang="en-GB" smtClean="0"/>
              <a:t>32</a:t>
            </a:fld>
            <a:endParaRPr lang="en-GB"/>
          </a:p>
        </p:txBody>
      </p:sp>
    </p:spTree>
    <p:extLst>
      <p:ext uri="{BB962C8B-B14F-4D97-AF65-F5344CB8AC3E}">
        <p14:creationId xmlns:p14="http://schemas.microsoft.com/office/powerpoint/2010/main" val="2144534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E4BD-5D63-44B1-AB25-E2FBC544E491}"/>
              </a:ext>
            </a:extLst>
          </p:cNvPr>
          <p:cNvSpPr>
            <a:spLocks noGrp="1"/>
          </p:cNvSpPr>
          <p:nvPr>
            <p:ph type="title"/>
          </p:nvPr>
        </p:nvSpPr>
        <p:spPr/>
        <p:txBody>
          <a:bodyPr/>
          <a:lstStyle/>
          <a:p>
            <a:r>
              <a:rPr lang="en-GB" b="1" dirty="0"/>
              <a:t>Some key problems with evolution</a:t>
            </a:r>
          </a:p>
        </p:txBody>
      </p:sp>
      <p:sp>
        <p:nvSpPr>
          <p:cNvPr id="3" name="Content Placeholder 2">
            <a:extLst>
              <a:ext uri="{FF2B5EF4-FFF2-40B4-BE49-F238E27FC236}">
                <a16:creationId xmlns:a16="http://schemas.microsoft.com/office/drawing/2014/main" id="{0033577D-70DD-4D97-A0C5-C161ECCCA5FF}"/>
              </a:ext>
            </a:extLst>
          </p:cNvPr>
          <p:cNvSpPr>
            <a:spLocks noGrp="1"/>
          </p:cNvSpPr>
          <p:nvPr>
            <p:ph idx="1"/>
          </p:nvPr>
        </p:nvSpPr>
        <p:spPr/>
        <p:txBody>
          <a:bodyPr>
            <a:normAutofit/>
          </a:bodyPr>
          <a:lstStyle/>
          <a:p>
            <a:r>
              <a:rPr lang="en-GB" sz="4000" b="1" dirty="0"/>
              <a:t>Fossils</a:t>
            </a:r>
            <a:r>
              <a:rPr lang="en-GB" sz="4000" dirty="0"/>
              <a:t>:  </a:t>
            </a:r>
          </a:p>
          <a:p>
            <a:pPr lvl="1"/>
            <a:r>
              <a:rPr lang="en-GB" sz="3600" dirty="0"/>
              <a:t>The fossil record is in contradiction with the predictions/expectations of the theory.</a:t>
            </a:r>
          </a:p>
          <a:p>
            <a:r>
              <a:rPr lang="en-GB" sz="4000" b="1" dirty="0"/>
              <a:t>Mutations and DNA</a:t>
            </a:r>
            <a:r>
              <a:rPr lang="en-GB" sz="4000" dirty="0"/>
              <a:t>: </a:t>
            </a:r>
          </a:p>
          <a:p>
            <a:pPr lvl="1"/>
            <a:r>
              <a:rPr lang="en-GB" sz="3600" dirty="0"/>
              <a:t>What is observed about mutation is that it ultimately leads to degradation of DNA.  </a:t>
            </a:r>
          </a:p>
          <a:p>
            <a:pPr lvl="1"/>
            <a:r>
              <a:rPr lang="en-GB" sz="3600" dirty="0"/>
              <a:t>This is the opposite of what evolution needs.</a:t>
            </a:r>
          </a:p>
        </p:txBody>
      </p:sp>
      <p:sp>
        <p:nvSpPr>
          <p:cNvPr id="4" name="Slide Number Placeholder 3">
            <a:extLst>
              <a:ext uri="{FF2B5EF4-FFF2-40B4-BE49-F238E27FC236}">
                <a16:creationId xmlns:a16="http://schemas.microsoft.com/office/drawing/2014/main" id="{4E132F32-C52F-4298-9133-7E3A2CDB2D00}"/>
              </a:ext>
            </a:extLst>
          </p:cNvPr>
          <p:cNvSpPr>
            <a:spLocks noGrp="1"/>
          </p:cNvSpPr>
          <p:nvPr>
            <p:ph type="sldNum" sz="quarter" idx="12"/>
          </p:nvPr>
        </p:nvSpPr>
        <p:spPr/>
        <p:txBody>
          <a:bodyPr/>
          <a:lstStyle/>
          <a:p>
            <a:fld id="{BDFD9B4B-A3B5-420E-82AD-C1DBA1AF10B4}" type="slidenum">
              <a:rPr lang="en-GB" smtClean="0"/>
              <a:t>33</a:t>
            </a:fld>
            <a:endParaRPr lang="en-GB"/>
          </a:p>
        </p:txBody>
      </p:sp>
    </p:spTree>
    <p:extLst>
      <p:ext uri="{BB962C8B-B14F-4D97-AF65-F5344CB8AC3E}">
        <p14:creationId xmlns:p14="http://schemas.microsoft.com/office/powerpoint/2010/main" val="304248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2F87-602C-4A8C-BD70-B6AB5C5FC7E9}"/>
              </a:ext>
            </a:extLst>
          </p:cNvPr>
          <p:cNvSpPr>
            <a:spLocks noGrp="1"/>
          </p:cNvSpPr>
          <p:nvPr>
            <p:ph type="title"/>
          </p:nvPr>
        </p:nvSpPr>
        <p:spPr>
          <a:xfrm>
            <a:off x="831850" y="2090057"/>
            <a:ext cx="3705316" cy="1915069"/>
          </a:xfrm>
        </p:spPr>
        <p:txBody>
          <a:bodyPr/>
          <a:lstStyle/>
          <a:p>
            <a:pPr algn="ctr"/>
            <a:r>
              <a:rPr lang="en-GB" dirty="0"/>
              <a:t>The fossil record</a:t>
            </a:r>
          </a:p>
        </p:txBody>
      </p:sp>
      <p:sp>
        <p:nvSpPr>
          <p:cNvPr id="4" name="Slide Number Placeholder 3">
            <a:extLst>
              <a:ext uri="{FF2B5EF4-FFF2-40B4-BE49-F238E27FC236}">
                <a16:creationId xmlns:a16="http://schemas.microsoft.com/office/drawing/2014/main" id="{815FAB14-EEE9-4CAA-B54F-7EC82682F14E}"/>
              </a:ext>
            </a:extLst>
          </p:cNvPr>
          <p:cNvSpPr>
            <a:spLocks noGrp="1"/>
          </p:cNvSpPr>
          <p:nvPr>
            <p:ph type="sldNum" sz="quarter" idx="12"/>
          </p:nvPr>
        </p:nvSpPr>
        <p:spPr/>
        <p:txBody>
          <a:bodyPr/>
          <a:lstStyle/>
          <a:p>
            <a:fld id="{BDFD9B4B-A3B5-420E-82AD-C1DBA1AF10B4}" type="slidenum">
              <a:rPr lang="en-GB" smtClean="0"/>
              <a:t>34</a:t>
            </a:fld>
            <a:endParaRPr lang="en-GB"/>
          </a:p>
        </p:txBody>
      </p:sp>
      <p:pic>
        <p:nvPicPr>
          <p:cNvPr id="6" name="Picture 5">
            <a:extLst>
              <a:ext uri="{FF2B5EF4-FFF2-40B4-BE49-F238E27FC236}">
                <a16:creationId xmlns:a16="http://schemas.microsoft.com/office/drawing/2014/main" id="{B135CE7E-F915-4803-AAA3-8A6E340E9C5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08617" y="416109"/>
            <a:ext cx="5216435" cy="5784394"/>
          </a:xfrm>
          <a:prstGeom prst="rect">
            <a:avLst/>
          </a:prstGeom>
        </p:spPr>
      </p:pic>
      <p:sp>
        <p:nvSpPr>
          <p:cNvPr id="5" name="Text Placeholder 2">
            <a:extLst>
              <a:ext uri="{FF2B5EF4-FFF2-40B4-BE49-F238E27FC236}">
                <a16:creationId xmlns:a16="http://schemas.microsoft.com/office/drawing/2014/main" id="{9B43E33F-FEEC-4278-9BC0-A3E9A0B6C116}"/>
              </a:ext>
            </a:extLst>
          </p:cNvPr>
          <p:cNvSpPr>
            <a:spLocks noGrp="1"/>
          </p:cNvSpPr>
          <p:nvPr>
            <p:ph type="body" idx="1"/>
          </p:nvPr>
        </p:nvSpPr>
        <p:spPr>
          <a:xfrm>
            <a:off x="831850" y="4589463"/>
            <a:ext cx="3957864" cy="1500187"/>
          </a:xfrm>
        </p:spPr>
        <p:txBody>
          <a:bodyPr>
            <a:normAutofit lnSpcReduction="10000"/>
          </a:bodyPr>
          <a:lstStyle/>
          <a:p>
            <a:pPr algn="ctr"/>
            <a:endParaRPr lang="en-GB" dirty="0"/>
          </a:p>
          <a:p>
            <a:pPr algn="ctr"/>
            <a:r>
              <a:rPr lang="en-GB" dirty="0">
                <a:solidFill>
                  <a:srgbClr val="00B050"/>
                </a:solidFill>
              </a:rPr>
              <a:t>In contradiction to the predictions of the theory of evolution</a:t>
            </a:r>
          </a:p>
        </p:txBody>
      </p:sp>
    </p:spTree>
    <p:extLst>
      <p:ext uri="{BB962C8B-B14F-4D97-AF65-F5344CB8AC3E}">
        <p14:creationId xmlns:p14="http://schemas.microsoft.com/office/powerpoint/2010/main" val="378928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C450-6E96-45E3-BDA5-9B88646CC70E}"/>
              </a:ext>
            </a:extLst>
          </p:cNvPr>
          <p:cNvSpPr>
            <a:spLocks noGrp="1"/>
          </p:cNvSpPr>
          <p:nvPr>
            <p:ph type="title"/>
          </p:nvPr>
        </p:nvSpPr>
        <p:spPr>
          <a:xfrm>
            <a:off x="838200" y="365125"/>
            <a:ext cx="10515600" cy="1325563"/>
          </a:xfrm>
        </p:spPr>
        <p:txBody>
          <a:bodyPr/>
          <a:lstStyle/>
          <a:p>
            <a:r>
              <a:rPr lang="en-GB" b="1" dirty="0"/>
              <a:t>The structure of an explanation</a:t>
            </a:r>
          </a:p>
        </p:txBody>
      </p:sp>
      <p:sp>
        <p:nvSpPr>
          <p:cNvPr id="4" name="Slide Number Placeholder 3">
            <a:extLst>
              <a:ext uri="{FF2B5EF4-FFF2-40B4-BE49-F238E27FC236}">
                <a16:creationId xmlns:a16="http://schemas.microsoft.com/office/drawing/2014/main" id="{E1EFE9A3-9B80-4C49-8E48-B4B80BACE721}"/>
              </a:ext>
            </a:extLst>
          </p:cNvPr>
          <p:cNvSpPr>
            <a:spLocks noGrp="1"/>
          </p:cNvSpPr>
          <p:nvPr>
            <p:ph type="sldNum" sz="quarter" idx="12"/>
          </p:nvPr>
        </p:nvSpPr>
        <p:spPr>
          <a:xfrm>
            <a:off x="8610600" y="6356350"/>
            <a:ext cx="2743200" cy="365125"/>
          </a:xfrm>
        </p:spPr>
        <p:txBody>
          <a:bodyPr/>
          <a:lstStyle/>
          <a:p>
            <a:fld id="{BDFD9B4B-A3B5-420E-82AD-C1DBA1AF10B4}" type="slidenum">
              <a:rPr lang="en-GB" smtClean="0"/>
              <a:t>35</a:t>
            </a:fld>
            <a:endParaRPr lang="en-GB"/>
          </a:p>
        </p:txBody>
      </p:sp>
      <p:sp>
        <p:nvSpPr>
          <p:cNvPr id="5" name="Rectangle: Rounded Corners 4">
            <a:extLst>
              <a:ext uri="{FF2B5EF4-FFF2-40B4-BE49-F238E27FC236}">
                <a16:creationId xmlns:a16="http://schemas.microsoft.com/office/drawing/2014/main" id="{32400C87-2364-4BD1-B0CD-EB4F14F94325}"/>
              </a:ext>
            </a:extLst>
          </p:cNvPr>
          <p:cNvSpPr/>
          <p:nvPr/>
        </p:nvSpPr>
        <p:spPr>
          <a:xfrm>
            <a:off x="4818103" y="3958457"/>
            <a:ext cx="29807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What is to be explained</a:t>
            </a:r>
          </a:p>
        </p:txBody>
      </p:sp>
      <p:sp>
        <p:nvSpPr>
          <p:cNvPr id="36" name="Rectangle: Rounded Corners 35">
            <a:extLst>
              <a:ext uri="{FF2B5EF4-FFF2-40B4-BE49-F238E27FC236}">
                <a16:creationId xmlns:a16="http://schemas.microsoft.com/office/drawing/2014/main" id="{4BD18922-75D5-46D2-9027-D61F4B0DB8B1}"/>
              </a:ext>
            </a:extLst>
          </p:cNvPr>
          <p:cNvSpPr/>
          <p:nvPr/>
        </p:nvSpPr>
        <p:spPr>
          <a:xfrm>
            <a:off x="4818101" y="2973375"/>
            <a:ext cx="29807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Available tools/resources</a:t>
            </a:r>
          </a:p>
        </p:txBody>
      </p:sp>
      <p:sp>
        <p:nvSpPr>
          <p:cNvPr id="37" name="Rectangle: Rounded Corners 36">
            <a:extLst>
              <a:ext uri="{FF2B5EF4-FFF2-40B4-BE49-F238E27FC236}">
                <a16:creationId xmlns:a16="http://schemas.microsoft.com/office/drawing/2014/main" id="{A6AEC519-F384-4DB6-96FA-5A4F270E481D}"/>
              </a:ext>
            </a:extLst>
          </p:cNvPr>
          <p:cNvSpPr/>
          <p:nvPr/>
        </p:nvSpPr>
        <p:spPr>
          <a:xfrm>
            <a:off x="5300702" y="1988293"/>
            <a:ext cx="20155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An Explanation</a:t>
            </a:r>
          </a:p>
        </p:txBody>
      </p:sp>
      <p:cxnSp>
        <p:nvCxnSpPr>
          <p:cNvPr id="38" name="Straight Arrow Connector 37">
            <a:extLst>
              <a:ext uri="{FF2B5EF4-FFF2-40B4-BE49-F238E27FC236}">
                <a16:creationId xmlns:a16="http://schemas.microsoft.com/office/drawing/2014/main" id="{DF512790-DA17-4A22-B72A-7510DF550052}"/>
              </a:ext>
            </a:extLst>
          </p:cNvPr>
          <p:cNvCxnSpPr>
            <a:stCxn id="37" idx="2"/>
            <a:endCxn id="36" idx="0"/>
          </p:cNvCxnSpPr>
          <p:nvPr/>
        </p:nvCxnSpPr>
        <p:spPr>
          <a:xfrm flipH="1">
            <a:off x="6308462" y="2498247"/>
            <a:ext cx="1" cy="4751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D946A82E-42F6-4380-96A9-174475B1AF5A}"/>
              </a:ext>
            </a:extLst>
          </p:cNvPr>
          <p:cNvCxnSpPr>
            <a:stCxn id="36" idx="2"/>
            <a:endCxn id="5" idx="0"/>
          </p:cNvCxnSpPr>
          <p:nvPr/>
        </p:nvCxnSpPr>
        <p:spPr>
          <a:xfrm>
            <a:off x="6308462" y="3483329"/>
            <a:ext cx="2" cy="4751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6DFCD6C-EFFC-40BC-8CF3-B7E6C3EACA27}"/>
              </a:ext>
            </a:extLst>
          </p:cNvPr>
          <p:cNvSpPr txBox="1"/>
          <p:nvPr/>
        </p:nvSpPr>
        <p:spPr>
          <a:xfrm>
            <a:off x="2833195" y="4766016"/>
            <a:ext cx="6950532" cy="1477328"/>
          </a:xfrm>
          <a:prstGeom prst="rect">
            <a:avLst/>
          </a:prstGeom>
          <a:noFill/>
        </p:spPr>
        <p:txBody>
          <a:bodyPr wrap="square" rtlCol="0">
            <a:spAutoFit/>
          </a:bodyPr>
          <a:lstStyle/>
          <a:p>
            <a:r>
              <a:rPr lang="en-GB" dirty="0"/>
              <a:t>A theory or explanation for how something happens must clearly have the ability or resources to explain what is observed.</a:t>
            </a:r>
          </a:p>
          <a:p>
            <a:endParaRPr lang="en-GB" dirty="0"/>
          </a:p>
          <a:p>
            <a:r>
              <a:rPr lang="en-GB" dirty="0">
                <a:solidFill>
                  <a:srgbClr val="00B050"/>
                </a:solidFill>
              </a:rPr>
              <a:t>For evolution, just one of the things </a:t>
            </a:r>
            <a:r>
              <a:rPr lang="en-GB" b="1" u="sng" dirty="0">
                <a:solidFill>
                  <a:srgbClr val="00B050"/>
                </a:solidFill>
              </a:rPr>
              <a:t>that is observed</a:t>
            </a:r>
            <a:r>
              <a:rPr lang="en-GB" dirty="0">
                <a:solidFill>
                  <a:srgbClr val="00B050"/>
                </a:solidFill>
              </a:rPr>
              <a:t> that must be explained is the fossil record.  So lets look briefly at this.</a:t>
            </a:r>
          </a:p>
        </p:txBody>
      </p:sp>
    </p:spTree>
    <p:extLst>
      <p:ext uri="{BB962C8B-B14F-4D97-AF65-F5344CB8AC3E}">
        <p14:creationId xmlns:p14="http://schemas.microsoft.com/office/powerpoint/2010/main" val="237741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2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7"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FA30-C2E1-4E0F-886F-739FF2403233}"/>
              </a:ext>
            </a:extLst>
          </p:cNvPr>
          <p:cNvSpPr>
            <a:spLocks noGrp="1"/>
          </p:cNvSpPr>
          <p:nvPr>
            <p:ph type="title"/>
          </p:nvPr>
        </p:nvSpPr>
        <p:spPr>
          <a:xfrm>
            <a:off x="838200" y="365125"/>
            <a:ext cx="6767146" cy="1325563"/>
          </a:xfrm>
        </p:spPr>
        <p:txBody>
          <a:bodyPr/>
          <a:lstStyle/>
          <a:p>
            <a:r>
              <a:rPr lang="en-GB" altLang="en-US" b="1" dirty="0"/>
              <a:t>Sudden origin of animals</a:t>
            </a:r>
            <a:endParaRPr lang="en-GB" dirty="0"/>
          </a:p>
        </p:txBody>
      </p:sp>
      <p:sp>
        <p:nvSpPr>
          <p:cNvPr id="3" name="Content Placeholder 2">
            <a:extLst>
              <a:ext uri="{FF2B5EF4-FFF2-40B4-BE49-F238E27FC236}">
                <a16:creationId xmlns:a16="http://schemas.microsoft.com/office/drawing/2014/main" id="{68B236AD-1E0E-414A-BBBE-8A0B1E6EA4E2}"/>
              </a:ext>
            </a:extLst>
          </p:cNvPr>
          <p:cNvSpPr>
            <a:spLocks noGrp="1"/>
          </p:cNvSpPr>
          <p:nvPr>
            <p:ph idx="1"/>
          </p:nvPr>
        </p:nvSpPr>
        <p:spPr>
          <a:xfrm>
            <a:off x="0" y="1939921"/>
            <a:ext cx="10515600" cy="4351338"/>
          </a:xfrm>
        </p:spPr>
        <p:txBody>
          <a:bodyPr>
            <a:normAutofit/>
          </a:bodyPr>
          <a:lstStyle/>
          <a:p>
            <a:pPr marL="0" indent="0" algn="ctr">
              <a:lnSpc>
                <a:spcPct val="100000"/>
              </a:lnSpc>
              <a:spcBef>
                <a:spcPts val="600"/>
              </a:spcBef>
              <a:buNone/>
            </a:pPr>
            <a:r>
              <a:rPr lang="en-US" dirty="0"/>
              <a:t>"..why, if species have descended from other species by insensibly fine gradations, </a:t>
            </a:r>
            <a:r>
              <a:rPr lang="en-US" dirty="0">
                <a:solidFill>
                  <a:srgbClr val="00B050"/>
                </a:solidFill>
              </a:rPr>
              <a:t>do we not everywhere see innumerable transitional forms</a:t>
            </a:r>
            <a:r>
              <a:rPr lang="en-US" dirty="0"/>
              <a:t>? Why is not all nature in confusion instead of the </a:t>
            </a:r>
            <a:r>
              <a:rPr lang="en-US" dirty="0">
                <a:solidFill>
                  <a:srgbClr val="00B050"/>
                </a:solidFill>
              </a:rPr>
              <a:t>species being, as we see them, well defined?"</a:t>
            </a:r>
            <a:r>
              <a:rPr lang="en-US" dirty="0"/>
              <a:t> </a:t>
            </a:r>
            <a:br>
              <a:rPr lang="en-US" sz="1400" dirty="0"/>
            </a:br>
            <a:r>
              <a:rPr lang="en-US" dirty="0"/>
              <a:t>"... Why then is not every geological formation and every stratum full of such intermediate links? </a:t>
            </a:r>
            <a:r>
              <a:rPr lang="en-US" dirty="0">
                <a:solidFill>
                  <a:srgbClr val="00B050"/>
                </a:solidFill>
              </a:rPr>
              <a:t>Geology assuredly does not reveal any such finely graduated organic chain</a:t>
            </a:r>
            <a:r>
              <a:rPr lang="en-US" dirty="0"/>
              <a:t>; and this, perhaps, is the most obvious and gravest objection which can be urged against my theory." </a:t>
            </a:r>
          </a:p>
          <a:p>
            <a:pPr marL="0" indent="0" algn="ctr">
              <a:lnSpc>
                <a:spcPct val="100000"/>
              </a:lnSpc>
              <a:spcBef>
                <a:spcPts val="600"/>
              </a:spcBef>
              <a:buNone/>
            </a:pPr>
            <a:endParaRPr lang="en-US" sz="1400" dirty="0"/>
          </a:p>
          <a:p>
            <a:pPr marL="0" indent="0" algn="ctr">
              <a:buNone/>
            </a:pPr>
            <a:r>
              <a:rPr lang="en-US" sz="1400" dirty="0"/>
              <a:t>(</a:t>
            </a:r>
            <a:r>
              <a:rPr lang="en-US" sz="1400" b="1" dirty="0"/>
              <a:t>Charles Darwin </a:t>
            </a:r>
            <a:r>
              <a:rPr lang="en-US" sz="1400" dirty="0"/>
              <a:t>(1859) The Origin of Species (Reprint of the first edition) Avenel Books, Crown Publishers, New York, 1979, p. 292) </a:t>
            </a:r>
            <a:endParaRPr lang="en-GB" sz="900" dirty="0"/>
          </a:p>
        </p:txBody>
      </p:sp>
      <p:sp>
        <p:nvSpPr>
          <p:cNvPr id="4" name="Slide Number Placeholder 3">
            <a:extLst>
              <a:ext uri="{FF2B5EF4-FFF2-40B4-BE49-F238E27FC236}">
                <a16:creationId xmlns:a16="http://schemas.microsoft.com/office/drawing/2014/main" id="{2342887F-9B4D-43AA-A1E0-F8ACBEDF9424}"/>
              </a:ext>
            </a:extLst>
          </p:cNvPr>
          <p:cNvSpPr>
            <a:spLocks noGrp="1"/>
          </p:cNvSpPr>
          <p:nvPr>
            <p:ph type="sldNum" sz="quarter" idx="12"/>
          </p:nvPr>
        </p:nvSpPr>
        <p:spPr/>
        <p:txBody>
          <a:bodyPr/>
          <a:lstStyle/>
          <a:p>
            <a:fld id="{BDFD9B4B-A3B5-420E-82AD-C1DBA1AF10B4}" type="slidenum">
              <a:rPr lang="en-GB" smtClean="0"/>
              <a:t>36</a:t>
            </a:fld>
            <a:endParaRPr lang="en-GB" dirty="0"/>
          </a:p>
        </p:txBody>
      </p:sp>
      <p:grpSp>
        <p:nvGrpSpPr>
          <p:cNvPr id="7" name="Group 6">
            <a:extLst>
              <a:ext uri="{FF2B5EF4-FFF2-40B4-BE49-F238E27FC236}">
                <a16:creationId xmlns:a16="http://schemas.microsoft.com/office/drawing/2014/main" id="{72F628E6-F309-49D6-9BF0-E8DE27050FD6}"/>
              </a:ext>
            </a:extLst>
          </p:cNvPr>
          <p:cNvGrpSpPr/>
          <p:nvPr/>
        </p:nvGrpSpPr>
        <p:grpSpPr>
          <a:xfrm>
            <a:off x="10549165" y="2122253"/>
            <a:ext cx="1642835" cy="2686229"/>
            <a:chOff x="10112480" y="0"/>
            <a:chExt cx="1642835" cy="2686229"/>
          </a:xfrm>
        </p:grpSpPr>
        <p:pic>
          <p:nvPicPr>
            <p:cNvPr id="1026" name="Picture 2" descr="Image result for charles darwin">
              <a:extLst>
                <a:ext uri="{FF2B5EF4-FFF2-40B4-BE49-F238E27FC236}">
                  <a16:creationId xmlns:a16="http://schemas.microsoft.com/office/drawing/2014/main" id="{A890F687-428E-4BD9-9A86-AA173E427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65" b="20689"/>
            <a:stretch/>
          </p:blipFill>
          <p:spPr bwMode="auto">
            <a:xfrm>
              <a:off x="10220635" y="0"/>
              <a:ext cx="1328682" cy="1485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307E29-1337-4F3D-B50A-EECD80201D3B}"/>
                </a:ext>
              </a:extLst>
            </p:cNvPr>
            <p:cNvSpPr txBox="1"/>
            <p:nvPr/>
          </p:nvSpPr>
          <p:spPr>
            <a:xfrm>
              <a:off x="10112480" y="1485900"/>
              <a:ext cx="1642835" cy="1200329"/>
            </a:xfrm>
            <a:prstGeom prst="rect">
              <a:avLst/>
            </a:prstGeom>
            <a:noFill/>
          </p:spPr>
          <p:txBody>
            <a:bodyPr wrap="square" rtlCol="0">
              <a:spAutoFit/>
            </a:bodyPr>
            <a:lstStyle/>
            <a:p>
              <a:r>
                <a:rPr lang="en-US" b="1" dirty="0"/>
                <a:t>Charles Darwin</a:t>
              </a:r>
              <a:endParaRPr lang="en-GB" dirty="0"/>
            </a:p>
            <a:p>
              <a:r>
                <a:rPr lang="en-GB" dirty="0"/>
                <a:t>Evolutionist, materialist and storyteller</a:t>
              </a:r>
            </a:p>
          </p:txBody>
        </p:sp>
      </p:grpSp>
    </p:spTree>
    <p:extLst>
      <p:ext uri="{BB962C8B-B14F-4D97-AF65-F5344CB8AC3E}">
        <p14:creationId xmlns:p14="http://schemas.microsoft.com/office/powerpoint/2010/main" val="2100417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FA30-C2E1-4E0F-886F-739FF2403233}"/>
              </a:ext>
            </a:extLst>
          </p:cNvPr>
          <p:cNvSpPr>
            <a:spLocks noGrp="1"/>
          </p:cNvSpPr>
          <p:nvPr>
            <p:ph type="title"/>
          </p:nvPr>
        </p:nvSpPr>
        <p:spPr>
          <a:xfrm>
            <a:off x="838200" y="365125"/>
            <a:ext cx="10515600" cy="1325563"/>
          </a:xfrm>
        </p:spPr>
        <p:txBody>
          <a:bodyPr/>
          <a:lstStyle/>
          <a:p>
            <a:r>
              <a:rPr lang="en-GB" altLang="en-US" b="1" dirty="0"/>
              <a:t>Sudden origin of animals</a:t>
            </a:r>
            <a:endParaRPr lang="en-GB" dirty="0"/>
          </a:p>
        </p:txBody>
      </p:sp>
      <p:sp>
        <p:nvSpPr>
          <p:cNvPr id="3" name="Content Placeholder 2">
            <a:extLst>
              <a:ext uri="{FF2B5EF4-FFF2-40B4-BE49-F238E27FC236}">
                <a16:creationId xmlns:a16="http://schemas.microsoft.com/office/drawing/2014/main" id="{68B236AD-1E0E-414A-BBBE-8A0B1E6EA4E2}"/>
              </a:ext>
            </a:extLst>
          </p:cNvPr>
          <p:cNvSpPr>
            <a:spLocks noGrp="1"/>
          </p:cNvSpPr>
          <p:nvPr>
            <p:ph idx="1"/>
          </p:nvPr>
        </p:nvSpPr>
        <p:spPr>
          <a:xfrm>
            <a:off x="0" y="1878073"/>
            <a:ext cx="10422547" cy="4351338"/>
          </a:xfrm>
        </p:spPr>
        <p:txBody>
          <a:bodyPr/>
          <a:lstStyle/>
          <a:p>
            <a:pPr marL="0" indent="0" algn="ctr">
              <a:buNone/>
            </a:pPr>
            <a:r>
              <a:rPr lang="en-US" dirty="0"/>
              <a:t>“…in the case of contiguous geographical faunas, the change is apparently by substitution of one species for another, and </a:t>
            </a:r>
            <a:r>
              <a:rPr lang="en-US" dirty="0">
                <a:solidFill>
                  <a:srgbClr val="00B050"/>
                </a:solidFill>
              </a:rPr>
              <a:t>not by transmutation of one species into another</a:t>
            </a:r>
            <a:r>
              <a:rPr lang="en-US" dirty="0"/>
              <a:t>. So also in successive geological faunas, the change seems rather by substitution than by transmutation. </a:t>
            </a:r>
            <a:r>
              <a:rPr lang="en-US" dirty="0">
                <a:solidFill>
                  <a:srgbClr val="00B050"/>
                </a:solidFill>
              </a:rPr>
              <a:t>In both cases species seem to come in suddenly, with all their specific characters perfect, remain substantially unchanged as long as they last</a:t>
            </a:r>
            <a:r>
              <a:rPr lang="en-US" dirty="0"/>
              <a:t>, and then die out and are replaced by others. Certainly this </a:t>
            </a:r>
            <a:r>
              <a:rPr lang="en-US" dirty="0">
                <a:solidFill>
                  <a:srgbClr val="00B050"/>
                </a:solidFill>
              </a:rPr>
              <a:t>looks much like immutability of specific forms, and supernaturalism of specific origin”</a:t>
            </a:r>
          </a:p>
          <a:p>
            <a:pPr marL="0" indent="0" algn="ctr">
              <a:buNone/>
            </a:pPr>
            <a:endParaRPr lang="en-US" sz="1400" dirty="0"/>
          </a:p>
          <a:p>
            <a:pPr marL="0" indent="0" algn="ctr">
              <a:buNone/>
            </a:pPr>
            <a:r>
              <a:rPr lang="en-US" sz="1400" dirty="0"/>
              <a:t>(</a:t>
            </a:r>
            <a:r>
              <a:rPr lang="en-US" sz="1400" b="1" dirty="0"/>
              <a:t>Joseph Le Conte</a:t>
            </a:r>
            <a:r>
              <a:rPr lang="en-US" sz="1400" dirty="0"/>
              <a:t>, Evolution, 1888)</a:t>
            </a:r>
            <a:endParaRPr lang="en-GB" sz="1400" dirty="0"/>
          </a:p>
        </p:txBody>
      </p:sp>
      <p:sp>
        <p:nvSpPr>
          <p:cNvPr id="4" name="Slide Number Placeholder 3">
            <a:extLst>
              <a:ext uri="{FF2B5EF4-FFF2-40B4-BE49-F238E27FC236}">
                <a16:creationId xmlns:a16="http://schemas.microsoft.com/office/drawing/2014/main" id="{2342887F-9B4D-43AA-A1E0-F8ACBEDF9424}"/>
              </a:ext>
            </a:extLst>
          </p:cNvPr>
          <p:cNvSpPr>
            <a:spLocks noGrp="1"/>
          </p:cNvSpPr>
          <p:nvPr>
            <p:ph type="sldNum" sz="quarter" idx="12"/>
          </p:nvPr>
        </p:nvSpPr>
        <p:spPr/>
        <p:txBody>
          <a:bodyPr/>
          <a:lstStyle/>
          <a:p>
            <a:fld id="{BDFD9B4B-A3B5-420E-82AD-C1DBA1AF10B4}" type="slidenum">
              <a:rPr lang="en-GB" smtClean="0"/>
              <a:t>37</a:t>
            </a:fld>
            <a:endParaRPr lang="en-GB" dirty="0"/>
          </a:p>
        </p:txBody>
      </p:sp>
      <p:grpSp>
        <p:nvGrpSpPr>
          <p:cNvPr id="5" name="Group 4">
            <a:extLst>
              <a:ext uri="{FF2B5EF4-FFF2-40B4-BE49-F238E27FC236}">
                <a16:creationId xmlns:a16="http://schemas.microsoft.com/office/drawing/2014/main" id="{6A399C06-4E0B-48CB-AB0A-2DC29A6318F3}"/>
              </a:ext>
            </a:extLst>
          </p:cNvPr>
          <p:cNvGrpSpPr/>
          <p:nvPr/>
        </p:nvGrpSpPr>
        <p:grpSpPr>
          <a:xfrm>
            <a:off x="10587912" y="2077550"/>
            <a:ext cx="1531776" cy="4281561"/>
            <a:chOff x="10550546" y="1341841"/>
            <a:chExt cx="1531776" cy="4281561"/>
          </a:xfrm>
        </p:grpSpPr>
        <p:pic>
          <p:nvPicPr>
            <p:cNvPr id="9" name="Picture 2" descr="Joseph LeConte 1823-1901.jpg">
              <a:extLst>
                <a:ext uri="{FF2B5EF4-FFF2-40B4-BE49-F238E27FC236}">
                  <a16:creationId xmlns:a16="http://schemas.microsoft.com/office/drawing/2014/main" id="{706E23B4-FAD1-4D59-93EE-3A303B1BF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4" t="6305" r="21608" b="43924"/>
            <a:stretch/>
          </p:blipFill>
          <p:spPr bwMode="auto">
            <a:xfrm>
              <a:off x="10631365" y="1341841"/>
              <a:ext cx="1229458" cy="14192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1180E6-F8AC-434E-A169-FD10EA7896C4}"/>
                </a:ext>
              </a:extLst>
            </p:cNvPr>
            <p:cNvSpPr txBox="1"/>
            <p:nvPr/>
          </p:nvSpPr>
          <p:spPr>
            <a:xfrm>
              <a:off x="10550546" y="2761080"/>
              <a:ext cx="1531776" cy="2862322"/>
            </a:xfrm>
            <a:prstGeom prst="rect">
              <a:avLst/>
            </a:prstGeom>
            <a:noFill/>
          </p:spPr>
          <p:txBody>
            <a:bodyPr wrap="square" rtlCol="0">
              <a:spAutoFit/>
            </a:bodyPr>
            <a:lstStyle/>
            <a:p>
              <a:r>
                <a:rPr lang="en-US" b="1" dirty="0"/>
                <a:t>Joseph Le Conte</a:t>
              </a:r>
              <a:endParaRPr lang="en-GB" dirty="0"/>
            </a:p>
            <a:p>
              <a:r>
                <a:rPr lang="en-GB" dirty="0"/>
                <a:t>Geologist and president of the </a:t>
              </a:r>
              <a:r>
                <a:rPr lang="en-US" dirty="0"/>
                <a:t>American Association for the Advancement of Science in 1892</a:t>
              </a:r>
              <a:endParaRPr lang="en-GB" dirty="0"/>
            </a:p>
          </p:txBody>
        </p:sp>
      </p:grpSp>
    </p:spTree>
    <p:extLst>
      <p:ext uri="{BB962C8B-B14F-4D97-AF65-F5344CB8AC3E}">
        <p14:creationId xmlns:p14="http://schemas.microsoft.com/office/powerpoint/2010/main" val="3514110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a:extLst>
              <a:ext uri="{FF2B5EF4-FFF2-40B4-BE49-F238E27FC236}">
                <a16:creationId xmlns:a16="http://schemas.microsoft.com/office/drawing/2014/main" id="{AAD8D002-60D1-4BD3-A901-DCCF7155FD86}"/>
              </a:ext>
            </a:extLst>
          </p:cNvPr>
          <p:cNvSpPr>
            <a:spLocks noGrp="1" noChangeArrowheads="1"/>
          </p:cNvSpPr>
          <p:nvPr>
            <p:ph idx="1"/>
          </p:nvPr>
        </p:nvSpPr>
        <p:spPr>
          <a:xfrm>
            <a:off x="419969" y="1658215"/>
            <a:ext cx="7419392" cy="4768961"/>
          </a:xfrm>
        </p:spPr>
        <p:txBody>
          <a:bodyPr>
            <a:noAutofit/>
          </a:bodyPr>
          <a:lstStyle/>
          <a:p>
            <a:pPr algn="ctr">
              <a:lnSpc>
                <a:spcPct val="100000"/>
              </a:lnSpc>
              <a:spcBef>
                <a:spcPts val="0"/>
              </a:spcBef>
              <a:buFontTx/>
              <a:buNone/>
            </a:pPr>
            <a:r>
              <a:rPr lang="en-GB" altLang="en-US" sz="2400" i="0" dirty="0"/>
              <a:t>"The history of most fossil species includes two features particularly inconsistent with gradualism: </a:t>
            </a:r>
          </a:p>
          <a:p>
            <a:pPr marL="457200" lvl="1" indent="0" algn="ctr">
              <a:lnSpc>
                <a:spcPct val="100000"/>
              </a:lnSpc>
              <a:spcBef>
                <a:spcPts val="0"/>
              </a:spcBef>
              <a:buNone/>
            </a:pPr>
            <a:r>
              <a:rPr lang="en-GB" altLang="en-US" i="0" dirty="0">
                <a:solidFill>
                  <a:srgbClr val="00B050"/>
                </a:solidFill>
              </a:rPr>
              <a:t>Stasis</a:t>
            </a:r>
            <a:r>
              <a:rPr lang="en-GB" altLang="en-US" i="0" dirty="0"/>
              <a:t>. Most species exhibit no directional change during their tenure on earth. They appear in the fossil record looking much the same as when they disappear; morphological change is usually limited and directionless. </a:t>
            </a:r>
          </a:p>
          <a:p>
            <a:pPr marL="457200" lvl="1" indent="0" algn="ctr">
              <a:lnSpc>
                <a:spcPct val="100000"/>
              </a:lnSpc>
              <a:spcBef>
                <a:spcPts val="0"/>
              </a:spcBef>
              <a:buNone/>
            </a:pPr>
            <a:r>
              <a:rPr lang="en-GB" altLang="en-US" i="0" dirty="0">
                <a:solidFill>
                  <a:srgbClr val="00B050"/>
                </a:solidFill>
              </a:rPr>
              <a:t>Sudden appearance</a:t>
            </a:r>
            <a:r>
              <a:rPr lang="en-GB" altLang="en-US" i="0" dirty="0"/>
              <a:t>. In any local area, a species does not arise gradually by the steady transformation of its ancestors; it appears all at once and `fully formed.’” </a:t>
            </a:r>
          </a:p>
          <a:p>
            <a:pPr marL="457200" lvl="1" indent="0" algn="ctr">
              <a:lnSpc>
                <a:spcPct val="100000"/>
              </a:lnSpc>
              <a:spcBef>
                <a:spcPts val="0"/>
              </a:spcBef>
              <a:buNone/>
            </a:pPr>
            <a:endParaRPr lang="en-GB" altLang="en-US" sz="1600" i="0" dirty="0"/>
          </a:p>
          <a:p>
            <a:pPr algn="ctr">
              <a:lnSpc>
                <a:spcPct val="100000"/>
              </a:lnSpc>
              <a:spcBef>
                <a:spcPts val="600"/>
              </a:spcBef>
              <a:buFontTx/>
              <a:buNone/>
            </a:pPr>
            <a:r>
              <a:rPr lang="en-GB" altLang="en-US" sz="1400" i="0" dirty="0"/>
              <a:t>(</a:t>
            </a:r>
            <a:r>
              <a:rPr lang="en-GB" altLang="en-US" sz="1400" b="1" dirty="0"/>
              <a:t>Stephen J.</a:t>
            </a:r>
            <a:r>
              <a:rPr lang="en-GB" altLang="en-US" sz="1400" dirty="0"/>
              <a:t> </a:t>
            </a:r>
            <a:r>
              <a:rPr lang="en-GB" altLang="en-US" sz="1400" b="1" i="0" dirty="0"/>
              <a:t>Gould, </a:t>
            </a:r>
            <a:r>
              <a:rPr lang="en-GB" altLang="en-US" sz="1400" i="0" dirty="0"/>
              <a:t>Professor of Zoology and Geology, Harvard University, USA], "Evolution's Erratic Pace," Natural History, Vol. 86, No. 5, May 1977, p.14). </a:t>
            </a:r>
          </a:p>
        </p:txBody>
      </p:sp>
      <p:sp>
        <p:nvSpPr>
          <p:cNvPr id="2" name="Slide Number Placeholder 1">
            <a:extLst>
              <a:ext uri="{FF2B5EF4-FFF2-40B4-BE49-F238E27FC236}">
                <a16:creationId xmlns:a16="http://schemas.microsoft.com/office/drawing/2014/main" id="{74C1B068-EA41-4F6F-8385-EE7A63553E07}"/>
              </a:ext>
            </a:extLst>
          </p:cNvPr>
          <p:cNvSpPr>
            <a:spLocks noGrp="1"/>
          </p:cNvSpPr>
          <p:nvPr>
            <p:ph type="sldNum" sz="quarter" idx="12"/>
          </p:nvPr>
        </p:nvSpPr>
        <p:spPr/>
        <p:txBody>
          <a:bodyPr/>
          <a:lstStyle/>
          <a:p>
            <a:fld id="{BDFD9B4B-A3B5-420E-82AD-C1DBA1AF10B4}" type="slidenum">
              <a:rPr lang="en-GB" smtClean="0"/>
              <a:t>38</a:t>
            </a:fld>
            <a:endParaRPr lang="en-GB"/>
          </a:p>
        </p:txBody>
      </p:sp>
      <p:pic>
        <p:nvPicPr>
          <p:cNvPr id="5" name="Picture 4">
            <a:extLst>
              <a:ext uri="{FF2B5EF4-FFF2-40B4-BE49-F238E27FC236}">
                <a16:creationId xmlns:a16="http://schemas.microsoft.com/office/drawing/2014/main" id="{10CCC21C-B7CF-4253-B57B-9C9A194C83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836067" y="2208844"/>
            <a:ext cx="4355933" cy="3994819"/>
          </a:xfrm>
          <a:prstGeom prst="rect">
            <a:avLst/>
          </a:prstGeom>
        </p:spPr>
      </p:pic>
      <p:grpSp>
        <p:nvGrpSpPr>
          <p:cNvPr id="6" name="Group 5">
            <a:extLst>
              <a:ext uri="{FF2B5EF4-FFF2-40B4-BE49-F238E27FC236}">
                <a16:creationId xmlns:a16="http://schemas.microsoft.com/office/drawing/2014/main" id="{33D8FD0C-7E6E-4734-AFC5-A864A3868804}"/>
              </a:ext>
            </a:extLst>
          </p:cNvPr>
          <p:cNvGrpSpPr/>
          <p:nvPr/>
        </p:nvGrpSpPr>
        <p:grpSpPr>
          <a:xfrm>
            <a:off x="8909181" y="3539575"/>
            <a:ext cx="563432" cy="340758"/>
            <a:chOff x="8909181" y="3012042"/>
            <a:chExt cx="563432" cy="340758"/>
          </a:xfrm>
        </p:grpSpPr>
        <p:sp>
          <p:nvSpPr>
            <p:cNvPr id="3" name="TextBox 2">
              <a:extLst>
                <a:ext uri="{FF2B5EF4-FFF2-40B4-BE49-F238E27FC236}">
                  <a16:creationId xmlns:a16="http://schemas.microsoft.com/office/drawing/2014/main" id="{9D5D9A49-F648-4C9D-92B5-4E1925A058C9}"/>
                </a:ext>
              </a:extLst>
            </p:cNvPr>
            <p:cNvSpPr txBox="1"/>
            <p:nvPr/>
          </p:nvSpPr>
          <p:spPr>
            <a:xfrm>
              <a:off x="8909181" y="3012042"/>
              <a:ext cx="542730" cy="276999"/>
            </a:xfrm>
            <a:prstGeom prst="rect">
              <a:avLst/>
            </a:prstGeom>
            <a:noFill/>
          </p:spPr>
          <p:txBody>
            <a:bodyPr wrap="square" rtlCol="0">
              <a:spAutoFit/>
            </a:bodyPr>
            <a:lstStyle/>
            <a:p>
              <a:r>
                <a:rPr lang="en-GB" sz="1200" b="1" dirty="0">
                  <a:solidFill>
                    <a:srgbClr val="00B050"/>
                  </a:solidFill>
                </a:rPr>
                <a:t>Stasis</a:t>
              </a:r>
            </a:p>
          </p:txBody>
        </p:sp>
        <p:cxnSp>
          <p:nvCxnSpPr>
            <p:cNvPr id="8" name="Straight Arrow Connector 7">
              <a:extLst>
                <a:ext uri="{FF2B5EF4-FFF2-40B4-BE49-F238E27FC236}">
                  <a16:creationId xmlns:a16="http://schemas.microsoft.com/office/drawing/2014/main" id="{89B1AF27-7527-47F1-8030-CA8F5618D475}"/>
                </a:ext>
              </a:extLst>
            </p:cNvPr>
            <p:cNvCxnSpPr>
              <a:cxnSpLocks/>
            </p:cNvCxnSpPr>
            <p:nvPr/>
          </p:nvCxnSpPr>
          <p:spPr>
            <a:xfrm>
              <a:off x="9258300" y="3205163"/>
              <a:ext cx="214313" cy="147637"/>
            </a:xfrm>
            <a:prstGeom prst="straightConnector1">
              <a:avLst/>
            </a:prstGeom>
            <a:ln>
              <a:solidFill>
                <a:srgbClr val="00B050"/>
              </a:solidFill>
              <a:tailEnd type="triangle" w="sm" len="med"/>
            </a:ln>
          </p:spPr>
          <p:style>
            <a:lnRef idx="1">
              <a:schemeClr val="accent6"/>
            </a:lnRef>
            <a:fillRef idx="0">
              <a:schemeClr val="accent6"/>
            </a:fillRef>
            <a:effectRef idx="0">
              <a:schemeClr val="accent6"/>
            </a:effectRef>
            <a:fontRef idx="minor">
              <a:schemeClr val="tx1"/>
            </a:fontRef>
          </p:style>
        </p:cxnSp>
      </p:grpSp>
      <p:grpSp>
        <p:nvGrpSpPr>
          <p:cNvPr id="9" name="Group 8">
            <a:extLst>
              <a:ext uri="{FF2B5EF4-FFF2-40B4-BE49-F238E27FC236}">
                <a16:creationId xmlns:a16="http://schemas.microsoft.com/office/drawing/2014/main" id="{9F9036D8-E80F-4C6B-92D7-CB3E5610B627}"/>
              </a:ext>
            </a:extLst>
          </p:cNvPr>
          <p:cNvGrpSpPr/>
          <p:nvPr/>
        </p:nvGrpSpPr>
        <p:grpSpPr>
          <a:xfrm>
            <a:off x="8737686" y="4062046"/>
            <a:ext cx="947834" cy="691433"/>
            <a:chOff x="8737686" y="3534513"/>
            <a:chExt cx="947834" cy="691433"/>
          </a:xfrm>
        </p:grpSpPr>
        <p:sp>
          <p:nvSpPr>
            <p:cNvPr id="7" name="TextBox 6">
              <a:extLst>
                <a:ext uri="{FF2B5EF4-FFF2-40B4-BE49-F238E27FC236}">
                  <a16:creationId xmlns:a16="http://schemas.microsoft.com/office/drawing/2014/main" id="{BEC7A151-23CE-4D74-805E-8279D3DB9961}"/>
                </a:ext>
              </a:extLst>
            </p:cNvPr>
            <p:cNvSpPr txBox="1"/>
            <p:nvPr/>
          </p:nvSpPr>
          <p:spPr>
            <a:xfrm>
              <a:off x="8737686" y="3795059"/>
              <a:ext cx="947834" cy="430887"/>
            </a:xfrm>
            <a:prstGeom prst="rect">
              <a:avLst/>
            </a:prstGeom>
            <a:noFill/>
          </p:spPr>
          <p:txBody>
            <a:bodyPr wrap="square" rtlCol="0">
              <a:spAutoFit/>
            </a:bodyPr>
            <a:lstStyle/>
            <a:p>
              <a:pPr algn="ctr"/>
              <a:r>
                <a:rPr lang="en-GB" sz="1050" b="1" dirty="0">
                  <a:solidFill>
                    <a:srgbClr val="00B050"/>
                  </a:solidFill>
                </a:rPr>
                <a:t>Sudden appearance</a:t>
              </a:r>
            </a:p>
          </p:txBody>
        </p:sp>
        <p:cxnSp>
          <p:nvCxnSpPr>
            <p:cNvPr id="13" name="Straight Arrow Connector 12">
              <a:extLst>
                <a:ext uri="{FF2B5EF4-FFF2-40B4-BE49-F238E27FC236}">
                  <a16:creationId xmlns:a16="http://schemas.microsoft.com/office/drawing/2014/main" id="{50E854B5-37D2-40D6-B1EB-3BFFD959E598}"/>
                </a:ext>
              </a:extLst>
            </p:cNvPr>
            <p:cNvCxnSpPr>
              <a:cxnSpLocks/>
            </p:cNvCxnSpPr>
            <p:nvPr/>
          </p:nvCxnSpPr>
          <p:spPr>
            <a:xfrm flipV="1">
              <a:off x="9092602" y="3534513"/>
              <a:ext cx="464636" cy="351798"/>
            </a:xfrm>
            <a:prstGeom prst="straightConnector1">
              <a:avLst/>
            </a:prstGeom>
            <a:ln>
              <a:solidFill>
                <a:srgbClr val="00B050"/>
              </a:solidFill>
              <a:tailEnd type="triangle" w="sm" len="med"/>
            </a:ln>
          </p:spPr>
          <p:style>
            <a:lnRef idx="1">
              <a:schemeClr val="accent6"/>
            </a:lnRef>
            <a:fillRef idx="0">
              <a:schemeClr val="accent6"/>
            </a:fillRef>
            <a:effectRef idx="0">
              <a:schemeClr val="accent6"/>
            </a:effectRef>
            <a:fontRef idx="minor">
              <a:schemeClr val="tx1"/>
            </a:fontRef>
          </p:style>
        </p:cxnSp>
      </p:grpSp>
      <p:sp>
        <p:nvSpPr>
          <p:cNvPr id="21" name="Title 1">
            <a:extLst>
              <a:ext uri="{FF2B5EF4-FFF2-40B4-BE49-F238E27FC236}">
                <a16:creationId xmlns:a16="http://schemas.microsoft.com/office/drawing/2014/main" id="{65E28AF7-DA3F-4497-8F28-D770A1B1B018}"/>
              </a:ext>
            </a:extLst>
          </p:cNvPr>
          <p:cNvSpPr>
            <a:spLocks noGrp="1"/>
          </p:cNvSpPr>
          <p:nvPr>
            <p:ph type="title"/>
          </p:nvPr>
        </p:nvSpPr>
        <p:spPr>
          <a:xfrm>
            <a:off x="838200" y="365125"/>
            <a:ext cx="10515600" cy="1325563"/>
          </a:xfrm>
        </p:spPr>
        <p:txBody>
          <a:bodyPr/>
          <a:lstStyle/>
          <a:p>
            <a:r>
              <a:rPr lang="en-GB" altLang="en-US" b="1" dirty="0"/>
              <a:t>Sudden origin of animals</a:t>
            </a:r>
            <a:endParaRPr lang="en-GB" dirty="0"/>
          </a:p>
        </p:txBody>
      </p:sp>
      <p:grpSp>
        <p:nvGrpSpPr>
          <p:cNvPr id="16" name="Group 15">
            <a:extLst>
              <a:ext uri="{FF2B5EF4-FFF2-40B4-BE49-F238E27FC236}">
                <a16:creationId xmlns:a16="http://schemas.microsoft.com/office/drawing/2014/main" id="{1C06BCC4-FE40-4D5F-912D-83A27C280E6C}"/>
              </a:ext>
            </a:extLst>
          </p:cNvPr>
          <p:cNvGrpSpPr/>
          <p:nvPr/>
        </p:nvGrpSpPr>
        <p:grpSpPr>
          <a:xfrm>
            <a:off x="8204490" y="439801"/>
            <a:ext cx="3720202" cy="1317319"/>
            <a:chOff x="10694376" y="2277302"/>
            <a:chExt cx="3720202" cy="1317319"/>
          </a:xfrm>
        </p:grpSpPr>
        <p:pic>
          <p:nvPicPr>
            <p:cNvPr id="17" name="Picture 16">
              <a:extLst>
                <a:ext uri="{FF2B5EF4-FFF2-40B4-BE49-F238E27FC236}">
                  <a16:creationId xmlns:a16="http://schemas.microsoft.com/office/drawing/2014/main" id="{AD124199-B68D-4568-AB8F-FBBC55F10C41}"/>
                </a:ext>
              </a:extLst>
            </p:cNvPr>
            <p:cNvPicPr>
              <a:picLocks noChangeAspect="1"/>
            </p:cNvPicPr>
            <p:nvPr/>
          </p:nvPicPr>
          <p:blipFill rotWithShape="1">
            <a:blip r:embed="rId4">
              <a:extLst>
                <a:ext uri="{28A0092B-C50C-407E-A947-70E740481C1C}">
                  <a14:useLocalDpi xmlns:a14="http://schemas.microsoft.com/office/drawing/2010/main" val="0"/>
                </a:ext>
              </a:extLst>
            </a:blip>
            <a:srcRect l="13835" r="8737" b="23887"/>
            <a:stretch/>
          </p:blipFill>
          <p:spPr>
            <a:xfrm>
              <a:off x="10694376" y="2277302"/>
              <a:ext cx="1048936" cy="1293906"/>
            </a:xfrm>
            <a:prstGeom prst="rect">
              <a:avLst/>
            </a:prstGeom>
          </p:spPr>
        </p:pic>
        <p:sp>
          <p:nvSpPr>
            <p:cNvPr id="18" name="TextBox 17">
              <a:extLst>
                <a:ext uri="{FF2B5EF4-FFF2-40B4-BE49-F238E27FC236}">
                  <a16:creationId xmlns:a16="http://schemas.microsoft.com/office/drawing/2014/main" id="{2AE75D42-EA9D-409A-B9AF-19075FD424C2}"/>
                </a:ext>
              </a:extLst>
            </p:cNvPr>
            <p:cNvSpPr txBox="1"/>
            <p:nvPr/>
          </p:nvSpPr>
          <p:spPr>
            <a:xfrm>
              <a:off x="11743312" y="2394292"/>
              <a:ext cx="2671266" cy="1200329"/>
            </a:xfrm>
            <a:prstGeom prst="rect">
              <a:avLst/>
            </a:prstGeom>
            <a:noFill/>
          </p:spPr>
          <p:txBody>
            <a:bodyPr wrap="square" rtlCol="0">
              <a:spAutoFit/>
            </a:bodyPr>
            <a:lstStyle/>
            <a:p>
              <a:r>
                <a:rPr lang="en-GB" b="1" dirty="0"/>
                <a:t>Stephen Jay Gould</a:t>
              </a:r>
              <a:r>
                <a:rPr lang="en-GB" dirty="0"/>
                <a:t>.</a:t>
              </a:r>
            </a:p>
            <a:p>
              <a:r>
                <a:rPr lang="en-GB" dirty="0"/>
                <a:t>Harvard University</a:t>
              </a:r>
            </a:p>
            <a:p>
              <a:r>
                <a:rPr lang="en-GB" dirty="0"/>
                <a:t>Prominent evolutionist and  palaeontologist</a:t>
              </a:r>
            </a:p>
          </p:txBody>
        </p:sp>
      </p:grpSp>
    </p:spTree>
    <p:extLst>
      <p:ext uri="{BB962C8B-B14F-4D97-AF65-F5344CB8AC3E}">
        <p14:creationId xmlns:p14="http://schemas.microsoft.com/office/powerpoint/2010/main" val="2515084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D6FDC9-E017-4E80-8DB1-48EA956D6EEC}"/>
              </a:ext>
            </a:extLst>
          </p:cNvPr>
          <p:cNvSpPr>
            <a:spLocks noGrp="1"/>
          </p:cNvSpPr>
          <p:nvPr>
            <p:ph idx="1"/>
          </p:nvPr>
        </p:nvSpPr>
        <p:spPr>
          <a:xfrm>
            <a:off x="-1" y="1799771"/>
            <a:ext cx="10260623" cy="4401004"/>
          </a:xfrm>
        </p:spPr>
        <p:txBody>
          <a:bodyPr>
            <a:normAutofit/>
          </a:bodyPr>
          <a:lstStyle/>
          <a:p>
            <a:pPr marL="0" indent="0" algn="ctr">
              <a:lnSpc>
                <a:spcPct val="100000"/>
              </a:lnSpc>
              <a:spcBef>
                <a:spcPts val="600"/>
              </a:spcBef>
              <a:buNone/>
            </a:pPr>
            <a:r>
              <a:rPr lang="en-US" sz="3400" i="0" dirty="0"/>
              <a:t>"Many species remain virtually unchanged for millions of years, then suddenly disappear to be replaced by a quite different, but related, form. Moreover, </a:t>
            </a:r>
            <a:r>
              <a:rPr lang="en-US" sz="3400" i="0" dirty="0">
                <a:solidFill>
                  <a:srgbClr val="00B050"/>
                </a:solidFill>
              </a:rPr>
              <a:t>most major groups of animals appear abruptly in the fossil record, fully formed, </a:t>
            </a:r>
            <a:r>
              <a:rPr lang="en-US" sz="3400" i="0" dirty="0"/>
              <a:t>and with no fossils yet discovered that form a transition from their parent group." </a:t>
            </a:r>
          </a:p>
          <a:p>
            <a:pPr marL="0" indent="0" algn="ctr">
              <a:buNone/>
            </a:pPr>
            <a:endParaRPr lang="en-US" sz="1200" i="0" dirty="0"/>
          </a:p>
          <a:p>
            <a:pPr marL="0" indent="0" algn="ctr">
              <a:buNone/>
            </a:pPr>
            <a:r>
              <a:rPr lang="en-US" sz="1400" dirty="0"/>
              <a:t>(C.P. Hickman, L.S. Roberts, and F.M. Hickman, </a:t>
            </a:r>
            <a:r>
              <a:rPr lang="en-US" sz="1400" b="1" dirty="0"/>
              <a:t>Integrated Principles of Zoology</a:t>
            </a:r>
            <a:r>
              <a:rPr lang="en-US" sz="1400" dirty="0"/>
              <a:t>, page 866 (Times Mirror/</a:t>
            </a:r>
            <a:r>
              <a:rPr lang="en-US" sz="1400" dirty="0" err="1"/>
              <a:t>Moseby</a:t>
            </a:r>
            <a:r>
              <a:rPr lang="en-US" sz="1400" dirty="0"/>
              <a:t> College Publishing, 1988, 8th ed)).</a:t>
            </a:r>
            <a:endParaRPr lang="en-GB" sz="1400" i="0" dirty="0"/>
          </a:p>
        </p:txBody>
      </p:sp>
      <p:sp>
        <p:nvSpPr>
          <p:cNvPr id="4" name="Slide Number Placeholder 3">
            <a:extLst>
              <a:ext uri="{FF2B5EF4-FFF2-40B4-BE49-F238E27FC236}">
                <a16:creationId xmlns:a16="http://schemas.microsoft.com/office/drawing/2014/main" id="{263D6642-4C5B-4C5B-A75D-50E34848C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D9B4B-A3B5-420E-82AD-C1DBA1AF10B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8C358BC-0711-4CC6-8FE8-8A329FA76BD6}"/>
              </a:ext>
            </a:extLst>
          </p:cNvPr>
          <p:cNvSpPr>
            <a:spLocks noGrp="1"/>
          </p:cNvSpPr>
          <p:nvPr>
            <p:ph type="title"/>
          </p:nvPr>
        </p:nvSpPr>
        <p:spPr>
          <a:xfrm>
            <a:off x="838200" y="365126"/>
            <a:ext cx="10515600" cy="1015806"/>
          </a:xfrm>
        </p:spPr>
        <p:txBody>
          <a:bodyPr/>
          <a:lstStyle/>
          <a:p>
            <a:r>
              <a:rPr lang="en-GB" altLang="en-US" b="1" i="0" dirty="0"/>
              <a:t>Sudden origin of animals</a:t>
            </a:r>
            <a:endParaRPr lang="en-GB" i="0" dirty="0"/>
          </a:p>
        </p:txBody>
      </p:sp>
      <p:grpSp>
        <p:nvGrpSpPr>
          <p:cNvPr id="7" name="Group 6">
            <a:extLst>
              <a:ext uri="{FF2B5EF4-FFF2-40B4-BE49-F238E27FC236}">
                <a16:creationId xmlns:a16="http://schemas.microsoft.com/office/drawing/2014/main" id="{7152B544-4D65-4FB4-9585-699A2FABA4F7}"/>
              </a:ext>
            </a:extLst>
          </p:cNvPr>
          <p:cNvGrpSpPr/>
          <p:nvPr/>
        </p:nvGrpSpPr>
        <p:grpSpPr>
          <a:xfrm>
            <a:off x="10339130" y="1801567"/>
            <a:ext cx="1681420" cy="3216420"/>
            <a:chOff x="10339130" y="1801567"/>
            <a:chExt cx="1681420" cy="3216420"/>
          </a:xfrm>
        </p:grpSpPr>
        <p:pic>
          <p:nvPicPr>
            <p:cNvPr id="2050" name="Picture 2" descr="Image result for integrated principles of zoology hickman 8th edition 1988">
              <a:extLst>
                <a:ext uri="{FF2B5EF4-FFF2-40B4-BE49-F238E27FC236}">
                  <a16:creationId xmlns:a16="http://schemas.microsoft.com/office/drawing/2014/main" id="{E279BDE2-357F-4988-BD09-59117053F7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339130" y="1801567"/>
              <a:ext cx="1681420" cy="2016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34C3A8-617F-4625-B252-5780EDE96ADA}"/>
                </a:ext>
              </a:extLst>
            </p:cNvPr>
            <p:cNvSpPr/>
            <p:nvPr/>
          </p:nvSpPr>
          <p:spPr>
            <a:xfrm>
              <a:off x="10339130" y="3817658"/>
              <a:ext cx="155623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Integrated Principles of Zoology, 1988, 8th 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34483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A3C4235-2D87-414A-9397-8A6772EC0DD6}"/>
              </a:ext>
            </a:extLst>
          </p:cNvPr>
          <p:cNvSpPr>
            <a:spLocks noGrp="1" noChangeArrowheads="1"/>
          </p:cNvSpPr>
          <p:nvPr>
            <p:ph type="title"/>
          </p:nvPr>
        </p:nvSpPr>
        <p:spPr/>
        <p:txBody>
          <a:bodyPr/>
          <a:lstStyle/>
          <a:p>
            <a:r>
              <a:rPr lang="en-GB" altLang="en-US" b="1" i="0" dirty="0">
                <a:solidFill>
                  <a:prstClr val="black"/>
                </a:solidFill>
              </a:rPr>
              <a:t>Allah’s Creation: Humans</a:t>
            </a:r>
            <a:endParaRPr lang="en-GB" altLang="en-US" sz="2400" b="1" i="0" dirty="0"/>
          </a:p>
        </p:txBody>
      </p:sp>
      <p:sp>
        <p:nvSpPr>
          <p:cNvPr id="3" name="Content Placeholder 2">
            <a:extLst>
              <a:ext uri="{FF2B5EF4-FFF2-40B4-BE49-F238E27FC236}">
                <a16:creationId xmlns:a16="http://schemas.microsoft.com/office/drawing/2014/main" id="{74EB320C-AC55-4629-8AC4-74CB710A628B}"/>
              </a:ext>
            </a:extLst>
          </p:cNvPr>
          <p:cNvSpPr>
            <a:spLocks noGrp="1"/>
          </p:cNvSpPr>
          <p:nvPr>
            <p:ph idx="1"/>
          </p:nvPr>
        </p:nvSpPr>
        <p:spPr/>
        <p:txBody>
          <a:bodyPr>
            <a:normAutofit/>
          </a:bodyPr>
          <a:lstStyle/>
          <a:p>
            <a:pPr algn="ctr">
              <a:lnSpc>
                <a:spcPct val="100000"/>
              </a:lnSpc>
              <a:spcBef>
                <a:spcPts val="0"/>
              </a:spcBef>
              <a:spcAft>
                <a:spcPts val="600"/>
              </a:spcAft>
              <a:buFontTx/>
              <a:buNone/>
            </a:pPr>
            <a:endParaRPr lang="en-GB" sz="5400" dirty="0">
              <a:latin typeface="Traditional Arabic" panose="02020603050405020304" pitchFamily="18" charset="-78"/>
              <a:cs typeface="Traditional Arabic" panose="02020603050405020304" pitchFamily="18" charset="-78"/>
            </a:endParaRPr>
          </a:p>
          <a:p>
            <a:pPr algn="ctr">
              <a:lnSpc>
                <a:spcPct val="100000"/>
              </a:lnSpc>
              <a:spcBef>
                <a:spcPts val="0"/>
              </a:spcBef>
              <a:spcAft>
                <a:spcPts val="600"/>
              </a:spcAft>
              <a:buFontTx/>
              <a:buNone/>
            </a:pPr>
            <a:r>
              <a:rPr lang="ar-SA" sz="5400" dirty="0">
                <a:latin typeface="Traditional Arabic" panose="02020603050405020304" pitchFamily="18" charset="-78"/>
                <a:cs typeface="Traditional Arabic" panose="02020603050405020304" pitchFamily="18" charset="-78"/>
              </a:rPr>
              <a:t>وَلَقَدْ خَلَقْنَا الْإِنسَانَ مِن صَلْصَالٍ مِّنْ حَمَإٍ مَّسْنُونٍ</a:t>
            </a:r>
            <a:endParaRPr lang="en-IE" altLang="en-US" sz="1400" dirty="0"/>
          </a:p>
          <a:p>
            <a:pPr algn="ctr">
              <a:lnSpc>
                <a:spcPct val="100000"/>
              </a:lnSpc>
              <a:spcBef>
                <a:spcPts val="0"/>
              </a:spcBef>
              <a:spcAft>
                <a:spcPts val="600"/>
              </a:spcAft>
              <a:buFontTx/>
              <a:buNone/>
            </a:pPr>
            <a:r>
              <a:rPr lang="en-GB" sz="4000" dirty="0"/>
              <a:t>And We did certainly create mankind out of clay from an altered black mud.</a:t>
            </a:r>
          </a:p>
          <a:p>
            <a:pPr algn="ctr">
              <a:lnSpc>
                <a:spcPct val="100000"/>
              </a:lnSpc>
              <a:spcBef>
                <a:spcPts val="0"/>
              </a:spcBef>
              <a:spcAft>
                <a:spcPts val="600"/>
              </a:spcAft>
              <a:buFontTx/>
              <a:buNone/>
            </a:pPr>
            <a:r>
              <a:rPr lang="en-IE" altLang="en-US" sz="3600" dirty="0"/>
              <a:t>(Qur’an </a:t>
            </a:r>
            <a:r>
              <a:rPr lang="en-GB" altLang="en-US" sz="3600" dirty="0"/>
              <a:t>15:26</a:t>
            </a:r>
            <a:r>
              <a:rPr lang="en-IE" altLang="en-US" sz="3600" dirty="0"/>
              <a:t>)</a:t>
            </a:r>
            <a:endParaRPr lang="en-GB" altLang="en-US" sz="3600" dirty="0"/>
          </a:p>
        </p:txBody>
      </p:sp>
      <p:sp>
        <p:nvSpPr>
          <p:cNvPr id="2" name="Slide Number Placeholder 1">
            <a:extLst>
              <a:ext uri="{FF2B5EF4-FFF2-40B4-BE49-F238E27FC236}">
                <a16:creationId xmlns:a16="http://schemas.microsoft.com/office/drawing/2014/main" id="{1B147853-48F9-4B53-9B44-46A87FBA449B}"/>
              </a:ext>
            </a:extLst>
          </p:cNvPr>
          <p:cNvSpPr>
            <a:spLocks noGrp="1"/>
          </p:cNvSpPr>
          <p:nvPr>
            <p:ph type="sldNum" sz="quarter" idx="12"/>
          </p:nvPr>
        </p:nvSpPr>
        <p:spPr/>
        <p:txBody>
          <a:bodyPr/>
          <a:lstStyle/>
          <a:p>
            <a:fld id="{BDFD9B4B-A3B5-420E-82AD-C1DBA1AF10B4}" type="slidenum">
              <a:rPr lang="en-GB" smtClean="0"/>
              <a:t>4</a:t>
            </a:fld>
            <a:endParaRPr lang="en-GB"/>
          </a:p>
        </p:txBody>
      </p:sp>
    </p:spTree>
    <p:extLst>
      <p:ext uri="{BB962C8B-B14F-4D97-AF65-F5344CB8AC3E}">
        <p14:creationId xmlns:p14="http://schemas.microsoft.com/office/powerpoint/2010/main" val="2369271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a:extLst>
              <a:ext uri="{FF2B5EF4-FFF2-40B4-BE49-F238E27FC236}">
                <a16:creationId xmlns:a16="http://schemas.microsoft.com/office/drawing/2014/main" id="{EC709C4D-9438-4B85-99AC-01BF5A9FD872}"/>
              </a:ext>
            </a:extLst>
          </p:cNvPr>
          <p:cNvSpPr>
            <a:spLocks noGrp="1" noChangeArrowheads="1"/>
          </p:cNvSpPr>
          <p:nvPr>
            <p:ph idx="1"/>
          </p:nvPr>
        </p:nvSpPr>
        <p:spPr>
          <a:xfrm>
            <a:off x="82061" y="1756501"/>
            <a:ext cx="10515600" cy="4224279"/>
          </a:xfrm>
        </p:spPr>
        <p:txBody>
          <a:bodyPr>
            <a:normAutofit fontScale="92500" lnSpcReduction="10000"/>
          </a:bodyPr>
          <a:lstStyle/>
          <a:p>
            <a:pPr algn="ctr">
              <a:lnSpc>
                <a:spcPct val="110000"/>
              </a:lnSpc>
              <a:spcBef>
                <a:spcPts val="600"/>
              </a:spcBef>
              <a:buFontTx/>
              <a:buNone/>
            </a:pPr>
            <a:r>
              <a:rPr lang="en-GB" altLang="en-US" sz="3000" i="0" dirty="0"/>
              <a:t>"</a:t>
            </a:r>
            <a:r>
              <a:rPr lang="en-GB" altLang="en-US" sz="3000" i="0" dirty="0" err="1"/>
              <a:t>Paleontologists</a:t>
            </a:r>
            <a:r>
              <a:rPr lang="en-GB" altLang="en-US" sz="3000" i="0" dirty="0"/>
              <a:t> had long been aware of a seeming contradiction between Darwin's postulate of gradualism, […], and the actual findings of </a:t>
            </a:r>
            <a:r>
              <a:rPr lang="en-GB" altLang="en-US" sz="3000" i="0" dirty="0" err="1"/>
              <a:t>paleontology</a:t>
            </a:r>
            <a:r>
              <a:rPr lang="en-GB" altLang="en-US" sz="3000" i="0" dirty="0"/>
              <a:t>. Following </a:t>
            </a:r>
            <a:r>
              <a:rPr lang="en-GB" altLang="en-US" sz="3000" i="0" dirty="0">
                <a:solidFill>
                  <a:srgbClr val="FF941F"/>
                </a:solidFill>
              </a:rPr>
              <a:t>phyletic</a:t>
            </a:r>
            <a:r>
              <a:rPr lang="en-GB" altLang="en-US" sz="3000" i="0" dirty="0"/>
              <a:t> lines through time seemed to reveal only minimal gradual changes but no clear evidence for any change of a species into a different genus or for the gradual origin of an evolutionary novelty. </a:t>
            </a:r>
            <a:r>
              <a:rPr lang="en-GB" altLang="en-US" sz="3000" i="0" dirty="0">
                <a:solidFill>
                  <a:srgbClr val="00B050"/>
                </a:solidFill>
              </a:rPr>
              <a:t>Anything truly novel always seemed to appear quite abruptly in the fossil record</a:t>
            </a:r>
            <a:r>
              <a:rPr lang="en-GB" altLang="en-US" sz="3000" i="0" dirty="0"/>
              <a:t>." </a:t>
            </a:r>
          </a:p>
          <a:p>
            <a:pPr algn="ctr">
              <a:lnSpc>
                <a:spcPct val="80000"/>
              </a:lnSpc>
              <a:buFontTx/>
              <a:buNone/>
            </a:pPr>
            <a:endParaRPr lang="en-GB" altLang="en-US" i="0" dirty="0"/>
          </a:p>
          <a:p>
            <a:pPr algn="ctr">
              <a:lnSpc>
                <a:spcPct val="110000"/>
              </a:lnSpc>
              <a:spcBef>
                <a:spcPts val="600"/>
              </a:spcBef>
              <a:buFontTx/>
              <a:buNone/>
            </a:pPr>
            <a:r>
              <a:rPr lang="en-GB" altLang="en-US" sz="1500" i="0" dirty="0"/>
              <a:t>(</a:t>
            </a:r>
            <a:r>
              <a:rPr lang="en-GB" altLang="en-US" sz="1500" b="1" i="0" dirty="0"/>
              <a:t>Ernst Mayr, </a:t>
            </a:r>
            <a:r>
              <a:rPr lang="en-GB" altLang="en-US" sz="1500" i="0" dirty="0"/>
              <a:t>Emeritus Professor of Zoology, Harvard University], "Toward a New Philosophy of Biology: Observations of an Evolutionist," Harvard University Press: Cambridge MA, 1988, pp.529-530). </a:t>
            </a:r>
          </a:p>
        </p:txBody>
      </p:sp>
      <p:sp>
        <p:nvSpPr>
          <p:cNvPr id="2" name="Slide Number Placeholder 1">
            <a:extLst>
              <a:ext uri="{FF2B5EF4-FFF2-40B4-BE49-F238E27FC236}">
                <a16:creationId xmlns:a16="http://schemas.microsoft.com/office/drawing/2014/main" id="{01E57A8A-4E41-483B-B2BF-384FCCBD1F70}"/>
              </a:ext>
            </a:extLst>
          </p:cNvPr>
          <p:cNvSpPr>
            <a:spLocks noGrp="1"/>
          </p:cNvSpPr>
          <p:nvPr>
            <p:ph type="sldNum" sz="quarter" idx="12"/>
          </p:nvPr>
        </p:nvSpPr>
        <p:spPr/>
        <p:txBody>
          <a:bodyPr/>
          <a:lstStyle/>
          <a:p>
            <a:fld id="{BDFD9B4B-A3B5-420E-82AD-C1DBA1AF10B4}" type="slidenum">
              <a:rPr lang="en-GB" smtClean="0"/>
              <a:t>40</a:t>
            </a:fld>
            <a:endParaRPr lang="en-GB"/>
          </a:p>
        </p:txBody>
      </p:sp>
      <p:grpSp>
        <p:nvGrpSpPr>
          <p:cNvPr id="8" name="Group 7">
            <a:extLst>
              <a:ext uri="{FF2B5EF4-FFF2-40B4-BE49-F238E27FC236}">
                <a16:creationId xmlns:a16="http://schemas.microsoft.com/office/drawing/2014/main" id="{340E9B5C-94A6-4049-B96E-ACBD09AC3273}"/>
              </a:ext>
            </a:extLst>
          </p:cNvPr>
          <p:cNvGrpSpPr/>
          <p:nvPr/>
        </p:nvGrpSpPr>
        <p:grpSpPr>
          <a:xfrm>
            <a:off x="10717823" y="1864572"/>
            <a:ext cx="1543003" cy="4316696"/>
            <a:chOff x="10348547" y="1073264"/>
            <a:chExt cx="1543003" cy="4316696"/>
          </a:xfrm>
        </p:grpSpPr>
        <p:pic>
          <p:nvPicPr>
            <p:cNvPr id="9" name="Picture 8">
              <a:extLst>
                <a:ext uri="{FF2B5EF4-FFF2-40B4-BE49-F238E27FC236}">
                  <a16:creationId xmlns:a16="http://schemas.microsoft.com/office/drawing/2014/main" id="{F88000D4-060A-456E-822E-14A63D886078}"/>
                </a:ext>
              </a:extLst>
            </p:cNvPr>
            <p:cNvPicPr>
              <a:picLocks noChangeAspect="1"/>
            </p:cNvPicPr>
            <p:nvPr/>
          </p:nvPicPr>
          <p:blipFill rotWithShape="1">
            <a:blip r:embed="rId2">
              <a:extLst>
                <a:ext uri="{28A0092B-C50C-407E-A947-70E740481C1C}">
                  <a14:useLocalDpi xmlns:a14="http://schemas.microsoft.com/office/drawing/2010/main" val="0"/>
                </a:ext>
              </a:extLst>
            </a:blip>
            <a:srcRect l="9160" t="4849" r="6871" b="30750"/>
            <a:stretch/>
          </p:blipFill>
          <p:spPr>
            <a:xfrm>
              <a:off x="10410092" y="1073264"/>
              <a:ext cx="1266824" cy="1483360"/>
            </a:xfrm>
            <a:prstGeom prst="rect">
              <a:avLst/>
            </a:prstGeom>
          </p:spPr>
        </p:pic>
        <p:sp>
          <p:nvSpPr>
            <p:cNvPr id="10" name="TextBox 9">
              <a:extLst>
                <a:ext uri="{FF2B5EF4-FFF2-40B4-BE49-F238E27FC236}">
                  <a16:creationId xmlns:a16="http://schemas.microsoft.com/office/drawing/2014/main" id="{8078CFC1-69E0-4427-A613-4F205EFA354A}"/>
                </a:ext>
              </a:extLst>
            </p:cNvPr>
            <p:cNvSpPr txBox="1"/>
            <p:nvPr/>
          </p:nvSpPr>
          <p:spPr>
            <a:xfrm>
              <a:off x="10348547" y="2527638"/>
              <a:ext cx="1543003" cy="2862322"/>
            </a:xfrm>
            <a:prstGeom prst="rect">
              <a:avLst/>
            </a:prstGeom>
            <a:noFill/>
          </p:spPr>
          <p:txBody>
            <a:bodyPr wrap="square" rtlCol="0">
              <a:spAutoFit/>
            </a:bodyPr>
            <a:lstStyle/>
            <a:p>
              <a:r>
                <a:rPr lang="en-US" b="1" dirty="0"/>
                <a:t>Ernst Mayr</a:t>
              </a:r>
              <a:r>
                <a:rPr lang="en-US" dirty="0"/>
                <a:t>.</a:t>
              </a:r>
            </a:p>
            <a:p>
              <a:r>
                <a:rPr lang="en-US" dirty="0"/>
                <a:t>One of the 20th century's leading evolutionary biologists.  An architect of the modern evolutionary synthesis</a:t>
              </a:r>
              <a:endParaRPr lang="en-GB" dirty="0"/>
            </a:p>
          </p:txBody>
        </p:sp>
      </p:grpSp>
      <p:sp>
        <p:nvSpPr>
          <p:cNvPr id="11" name="TextBox 10">
            <a:extLst>
              <a:ext uri="{FF2B5EF4-FFF2-40B4-BE49-F238E27FC236}">
                <a16:creationId xmlns:a16="http://schemas.microsoft.com/office/drawing/2014/main" id="{E27982E7-1CBD-4A75-B1FB-8FB3ED3204E5}"/>
              </a:ext>
            </a:extLst>
          </p:cNvPr>
          <p:cNvSpPr txBox="1"/>
          <p:nvPr/>
        </p:nvSpPr>
        <p:spPr>
          <a:xfrm>
            <a:off x="8729" y="5934670"/>
            <a:ext cx="1658941" cy="923330"/>
          </a:xfrm>
          <a:prstGeom prst="rect">
            <a:avLst/>
          </a:prstGeom>
          <a:solidFill>
            <a:schemeClr val="accent2">
              <a:lumMod val="60000"/>
              <a:lumOff val="40000"/>
            </a:schemeClr>
          </a:solidFill>
        </p:spPr>
        <p:txBody>
          <a:bodyPr wrap="square" rtlCol="0">
            <a:spAutoFit/>
          </a:bodyPr>
          <a:lstStyle/>
          <a:p>
            <a:r>
              <a:rPr lang="en-GB" b="1" dirty="0"/>
              <a:t>Phyletic:</a:t>
            </a:r>
          </a:p>
          <a:p>
            <a:r>
              <a:rPr lang="en-GB" dirty="0"/>
              <a:t>Referring to a line of descent</a:t>
            </a:r>
          </a:p>
        </p:txBody>
      </p:sp>
      <p:sp>
        <p:nvSpPr>
          <p:cNvPr id="13" name="Title 1">
            <a:extLst>
              <a:ext uri="{FF2B5EF4-FFF2-40B4-BE49-F238E27FC236}">
                <a16:creationId xmlns:a16="http://schemas.microsoft.com/office/drawing/2014/main" id="{04F5D4C6-26C5-49F7-8D7F-C753AA90C66E}"/>
              </a:ext>
            </a:extLst>
          </p:cNvPr>
          <p:cNvSpPr>
            <a:spLocks noGrp="1"/>
          </p:cNvSpPr>
          <p:nvPr>
            <p:ph type="title"/>
          </p:nvPr>
        </p:nvSpPr>
        <p:spPr>
          <a:xfrm>
            <a:off x="838200" y="365125"/>
            <a:ext cx="10515600" cy="1325563"/>
          </a:xfrm>
        </p:spPr>
        <p:txBody>
          <a:bodyPr/>
          <a:lstStyle/>
          <a:p>
            <a:r>
              <a:rPr lang="en-GB" altLang="en-US" b="1" dirty="0"/>
              <a:t>Sudden origin of animals</a:t>
            </a:r>
            <a:endParaRPr lang="en-GB" dirty="0"/>
          </a:p>
        </p:txBody>
      </p:sp>
    </p:spTree>
    <p:extLst>
      <p:ext uri="{BB962C8B-B14F-4D97-AF65-F5344CB8AC3E}">
        <p14:creationId xmlns:p14="http://schemas.microsoft.com/office/powerpoint/2010/main" val="4208487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C6D96562-B9B8-41FA-B343-92DF8F6B89E2}"/>
              </a:ext>
            </a:extLst>
          </p:cNvPr>
          <p:cNvSpPr>
            <a:spLocks noGrp="1" noChangeArrowheads="1"/>
          </p:cNvSpPr>
          <p:nvPr>
            <p:ph idx="1"/>
          </p:nvPr>
        </p:nvSpPr>
        <p:spPr>
          <a:xfrm>
            <a:off x="145808" y="1667228"/>
            <a:ext cx="10369792" cy="4404671"/>
          </a:xfrm>
        </p:spPr>
        <p:txBody>
          <a:bodyPr>
            <a:normAutofit lnSpcReduction="10000"/>
          </a:bodyPr>
          <a:lstStyle/>
          <a:p>
            <a:pPr>
              <a:buFontTx/>
              <a:buNone/>
            </a:pPr>
            <a:r>
              <a:rPr lang="en-GB" altLang="en-US" b="1" i="0" dirty="0"/>
              <a:t>13 years later…</a:t>
            </a:r>
            <a:endParaRPr lang="en-GB" altLang="en-US" i="0" dirty="0"/>
          </a:p>
          <a:p>
            <a:pPr algn="ctr">
              <a:lnSpc>
                <a:spcPct val="100000"/>
              </a:lnSpc>
              <a:spcBef>
                <a:spcPts val="600"/>
              </a:spcBef>
              <a:buFontTx/>
              <a:buNone/>
            </a:pPr>
            <a:r>
              <a:rPr lang="en-GB" altLang="en-US" sz="3500" i="0" dirty="0"/>
              <a:t>"Wherever we look at the living </a:t>
            </a:r>
            <a:r>
              <a:rPr lang="en-GB" altLang="en-US" sz="3500" i="0" dirty="0">
                <a:solidFill>
                  <a:srgbClr val="F4B183"/>
                </a:solidFill>
              </a:rPr>
              <a:t>biota</a:t>
            </a:r>
            <a:r>
              <a:rPr lang="en-GB" altLang="en-US" sz="3500" i="0" dirty="0"/>
              <a:t> … discontinuities are overwhelmingly frequent…The discontinuities are even more striking in the fossil record. </a:t>
            </a:r>
            <a:r>
              <a:rPr lang="en-GB" altLang="en-US" sz="3500" i="0" dirty="0">
                <a:solidFill>
                  <a:srgbClr val="00B050"/>
                </a:solidFill>
              </a:rPr>
              <a:t>New species usually appear in the fossil record suddenly, not connected with their ancestors by a series of intermediates.“</a:t>
            </a:r>
          </a:p>
          <a:p>
            <a:pPr algn="ctr">
              <a:buFontTx/>
              <a:buNone/>
            </a:pPr>
            <a:endParaRPr lang="en-GB" altLang="en-US" sz="2000" i="0" dirty="0"/>
          </a:p>
          <a:p>
            <a:pPr algn="ctr">
              <a:buFontTx/>
              <a:buNone/>
            </a:pPr>
            <a:r>
              <a:rPr lang="en-GB" altLang="en-US" sz="1500" i="0" dirty="0"/>
              <a:t>(</a:t>
            </a:r>
            <a:r>
              <a:rPr lang="en-GB" altLang="en-US" sz="1500" b="1" i="0" dirty="0"/>
              <a:t>Ernst Mayr</a:t>
            </a:r>
            <a:r>
              <a:rPr lang="en-GB" altLang="en-US" sz="1500" i="0" dirty="0"/>
              <a:t>, What is Evolution, pg. 189 (2001).)</a:t>
            </a:r>
          </a:p>
        </p:txBody>
      </p:sp>
      <p:sp>
        <p:nvSpPr>
          <p:cNvPr id="2" name="Slide Number Placeholder 1">
            <a:extLst>
              <a:ext uri="{FF2B5EF4-FFF2-40B4-BE49-F238E27FC236}">
                <a16:creationId xmlns:a16="http://schemas.microsoft.com/office/drawing/2014/main" id="{59145AFB-8A6A-4D49-951A-09A78B93FC0E}"/>
              </a:ext>
            </a:extLst>
          </p:cNvPr>
          <p:cNvSpPr>
            <a:spLocks noGrp="1"/>
          </p:cNvSpPr>
          <p:nvPr>
            <p:ph type="sldNum" sz="quarter" idx="12"/>
          </p:nvPr>
        </p:nvSpPr>
        <p:spPr/>
        <p:txBody>
          <a:bodyPr/>
          <a:lstStyle/>
          <a:p>
            <a:fld id="{BDFD9B4B-A3B5-420E-82AD-C1DBA1AF10B4}" type="slidenum">
              <a:rPr lang="en-GB" smtClean="0"/>
              <a:t>41</a:t>
            </a:fld>
            <a:endParaRPr lang="en-GB" dirty="0"/>
          </a:p>
        </p:txBody>
      </p:sp>
      <p:sp>
        <p:nvSpPr>
          <p:cNvPr id="8" name="TextBox 7">
            <a:extLst>
              <a:ext uri="{FF2B5EF4-FFF2-40B4-BE49-F238E27FC236}">
                <a16:creationId xmlns:a16="http://schemas.microsoft.com/office/drawing/2014/main" id="{B0D3BF0B-CC4E-4C10-A72E-0826D105127E}"/>
              </a:ext>
            </a:extLst>
          </p:cNvPr>
          <p:cNvSpPr txBox="1"/>
          <p:nvPr/>
        </p:nvSpPr>
        <p:spPr>
          <a:xfrm>
            <a:off x="0" y="5934670"/>
            <a:ext cx="1437715" cy="923330"/>
          </a:xfrm>
          <a:prstGeom prst="rect">
            <a:avLst/>
          </a:prstGeom>
          <a:solidFill>
            <a:schemeClr val="accent2">
              <a:lumMod val="60000"/>
              <a:lumOff val="40000"/>
            </a:schemeClr>
          </a:solidFill>
        </p:spPr>
        <p:txBody>
          <a:bodyPr wrap="square" rtlCol="0">
            <a:spAutoFit/>
          </a:bodyPr>
          <a:lstStyle/>
          <a:p>
            <a:r>
              <a:rPr lang="en-GB" b="1" dirty="0"/>
              <a:t>Biota:</a:t>
            </a:r>
          </a:p>
          <a:p>
            <a:r>
              <a:rPr lang="en-GB" dirty="0"/>
              <a:t>Refers to all life on earth</a:t>
            </a:r>
          </a:p>
        </p:txBody>
      </p:sp>
      <p:sp>
        <p:nvSpPr>
          <p:cNvPr id="11" name="Title 1">
            <a:extLst>
              <a:ext uri="{FF2B5EF4-FFF2-40B4-BE49-F238E27FC236}">
                <a16:creationId xmlns:a16="http://schemas.microsoft.com/office/drawing/2014/main" id="{1B74EAB7-659E-4198-8455-F8D506E68F68}"/>
              </a:ext>
            </a:extLst>
          </p:cNvPr>
          <p:cNvSpPr>
            <a:spLocks noGrp="1"/>
          </p:cNvSpPr>
          <p:nvPr>
            <p:ph type="title"/>
          </p:nvPr>
        </p:nvSpPr>
        <p:spPr>
          <a:xfrm>
            <a:off x="838200" y="365125"/>
            <a:ext cx="10515600" cy="1325563"/>
          </a:xfrm>
        </p:spPr>
        <p:txBody>
          <a:bodyPr/>
          <a:lstStyle/>
          <a:p>
            <a:r>
              <a:rPr lang="en-GB" altLang="en-US" b="1" dirty="0"/>
              <a:t>Sudden origin of animals</a:t>
            </a:r>
            <a:endParaRPr lang="en-GB" dirty="0"/>
          </a:p>
        </p:txBody>
      </p:sp>
      <p:grpSp>
        <p:nvGrpSpPr>
          <p:cNvPr id="19" name="Group 18">
            <a:extLst>
              <a:ext uri="{FF2B5EF4-FFF2-40B4-BE49-F238E27FC236}">
                <a16:creationId xmlns:a16="http://schemas.microsoft.com/office/drawing/2014/main" id="{090AEB96-F3BC-4647-A5D0-8BD380A5DFA6}"/>
              </a:ext>
            </a:extLst>
          </p:cNvPr>
          <p:cNvGrpSpPr/>
          <p:nvPr/>
        </p:nvGrpSpPr>
        <p:grpSpPr>
          <a:xfrm>
            <a:off x="10717823" y="1864572"/>
            <a:ext cx="1543003" cy="4316696"/>
            <a:chOff x="10348547" y="1073264"/>
            <a:chExt cx="1543003" cy="4316696"/>
          </a:xfrm>
        </p:grpSpPr>
        <p:pic>
          <p:nvPicPr>
            <p:cNvPr id="20" name="Picture 19">
              <a:extLst>
                <a:ext uri="{FF2B5EF4-FFF2-40B4-BE49-F238E27FC236}">
                  <a16:creationId xmlns:a16="http://schemas.microsoft.com/office/drawing/2014/main" id="{AC9026E9-F8F9-474B-A1DB-21FD8CAE1897}"/>
                </a:ext>
              </a:extLst>
            </p:cNvPr>
            <p:cNvPicPr>
              <a:picLocks noChangeAspect="1"/>
            </p:cNvPicPr>
            <p:nvPr/>
          </p:nvPicPr>
          <p:blipFill rotWithShape="1">
            <a:blip r:embed="rId3">
              <a:extLst>
                <a:ext uri="{28A0092B-C50C-407E-A947-70E740481C1C}">
                  <a14:useLocalDpi xmlns:a14="http://schemas.microsoft.com/office/drawing/2010/main" val="0"/>
                </a:ext>
              </a:extLst>
            </a:blip>
            <a:srcRect l="9160" t="4849" r="6871" b="30750"/>
            <a:stretch/>
          </p:blipFill>
          <p:spPr>
            <a:xfrm>
              <a:off x="10410092" y="1073264"/>
              <a:ext cx="1266824" cy="1483360"/>
            </a:xfrm>
            <a:prstGeom prst="rect">
              <a:avLst/>
            </a:prstGeom>
          </p:spPr>
        </p:pic>
        <p:sp>
          <p:nvSpPr>
            <p:cNvPr id="21" name="TextBox 20">
              <a:extLst>
                <a:ext uri="{FF2B5EF4-FFF2-40B4-BE49-F238E27FC236}">
                  <a16:creationId xmlns:a16="http://schemas.microsoft.com/office/drawing/2014/main" id="{905ECB5D-4CFF-4534-9099-CBCD54BB8A99}"/>
                </a:ext>
              </a:extLst>
            </p:cNvPr>
            <p:cNvSpPr txBox="1"/>
            <p:nvPr/>
          </p:nvSpPr>
          <p:spPr>
            <a:xfrm>
              <a:off x="10348547" y="2527638"/>
              <a:ext cx="1543003" cy="2862322"/>
            </a:xfrm>
            <a:prstGeom prst="rect">
              <a:avLst/>
            </a:prstGeom>
            <a:noFill/>
          </p:spPr>
          <p:txBody>
            <a:bodyPr wrap="square" rtlCol="0">
              <a:spAutoFit/>
            </a:bodyPr>
            <a:lstStyle/>
            <a:p>
              <a:r>
                <a:rPr lang="en-US" b="1" dirty="0"/>
                <a:t>Ernst Mayr</a:t>
              </a:r>
              <a:r>
                <a:rPr lang="en-US" dirty="0"/>
                <a:t>.</a:t>
              </a:r>
            </a:p>
            <a:p>
              <a:r>
                <a:rPr lang="en-US" dirty="0"/>
                <a:t>One of the 20th century's leading evolutionary biologists.  An architect of the modern evolutionary synthesis</a:t>
              </a:r>
              <a:endParaRPr lang="en-GB" dirty="0"/>
            </a:p>
          </p:txBody>
        </p:sp>
      </p:grpSp>
    </p:spTree>
    <p:extLst>
      <p:ext uri="{BB962C8B-B14F-4D97-AF65-F5344CB8AC3E}">
        <p14:creationId xmlns:p14="http://schemas.microsoft.com/office/powerpoint/2010/main" val="4181710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0DE2B-3E83-497B-B799-8FFE135EFAC6}"/>
              </a:ext>
            </a:extLst>
          </p:cNvPr>
          <p:cNvSpPr>
            <a:spLocks noGrp="1"/>
          </p:cNvSpPr>
          <p:nvPr>
            <p:ph idx="1"/>
          </p:nvPr>
        </p:nvSpPr>
        <p:spPr>
          <a:xfrm>
            <a:off x="11726" y="1825625"/>
            <a:ext cx="10515600" cy="4409712"/>
          </a:xfrm>
        </p:spPr>
        <p:txBody>
          <a:bodyPr>
            <a:noAutofit/>
          </a:bodyPr>
          <a:lstStyle/>
          <a:p>
            <a:pPr marL="0" indent="0" algn="ctr">
              <a:lnSpc>
                <a:spcPct val="100000"/>
              </a:lnSpc>
              <a:spcBef>
                <a:spcPts val="600"/>
              </a:spcBef>
              <a:buNone/>
            </a:pPr>
            <a:r>
              <a:rPr lang="en-US" sz="3400" dirty="0"/>
              <a:t>“The truth of the matter is that we are still in the dark about the origin of most major groups of organisms. </a:t>
            </a:r>
            <a:r>
              <a:rPr lang="en-US" sz="3400" dirty="0">
                <a:solidFill>
                  <a:srgbClr val="00B050"/>
                </a:solidFill>
              </a:rPr>
              <a:t>They appear in the fossil record as Athena did from the head of Zeus – full blown and raring to go, in contradiction to Darwin’s depiction of evolution as resulting from the gradual accumulation of countless infinitesimally minute variations…</a:t>
            </a:r>
            <a:r>
              <a:rPr lang="en-US" sz="3400" dirty="0"/>
              <a:t>”</a:t>
            </a:r>
          </a:p>
          <a:p>
            <a:pPr marL="0" indent="0" algn="ctr">
              <a:buNone/>
            </a:pPr>
            <a:endParaRPr lang="en-US" sz="1400" dirty="0"/>
          </a:p>
          <a:p>
            <a:pPr marL="0" indent="0" algn="ctr">
              <a:buNone/>
            </a:pPr>
            <a:r>
              <a:rPr lang="en-US" sz="1500" dirty="0"/>
              <a:t>(</a:t>
            </a:r>
            <a:r>
              <a:rPr lang="en-US" sz="1500" b="1" dirty="0"/>
              <a:t>Jeffrey H. Schwartz</a:t>
            </a:r>
            <a:r>
              <a:rPr lang="en-US" sz="1500" dirty="0"/>
              <a:t>, 1999. Sudden Origins: Fossils, Genes, and the Emergence of Species, p. 3.)</a:t>
            </a:r>
            <a:endParaRPr lang="en-GB" sz="1500" dirty="0"/>
          </a:p>
        </p:txBody>
      </p:sp>
      <p:sp>
        <p:nvSpPr>
          <p:cNvPr id="4" name="Slide Number Placeholder 3">
            <a:extLst>
              <a:ext uri="{FF2B5EF4-FFF2-40B4-BE49-F238E27FC236}">
                <a16:creationId xmlns:a16="http://schemas.microsoft.com/office/drawing/2014/main" id="{93A50190-F574-4FDB-BA2A-2B6D5C91134C}"/>
              </a:ext>
            </a:extLst>
          </p:cNvPr>
          <p:cNvSpPr>
            <a:spLocks noGrp="1"/>
          </p:cNvSpPr>
          <p:nvPr>
            <p:ph type="sldNum" sz="quarter" idx="12"/>
          </p:nvPr>
        </p:nvSpPr>
        <p:spPr/>
        <p:txBody>
          <a:bodyPr/>
          <a:lstStyle/>
          <a:p>
            <a:fld id="{BDFD9B4B-A3B5-420E-82AD-C1DBA1AF10B4}" type="slidenum">
              <a:rPr lang="en-GB" smtClean="0"/>
              <a:t>42</a:t>
            </a:fld>
            <a:endParaRPr lang="en-GB"/>
          </a:p>
        </p:txBody>
      </p:sp>
      <p:grpSp>
        <p:nvGrpSpPr>
          <p:cNvPr id="7" name="Group 6">
            <a:extLst>
              <a:ext uri="{FF2B5EF4-FFF2-40B4-BE49-F238E27FC236}">
                <a16:creationId xmlns:a16="http://schemas.microsoft.com/office/drawing/2014/main" id="{70B295FD-F1E1-4947-891F-60D546C06E98}"/>
              </a:ext>
            </a:extLst>
          </p:cNvPr>
          <p:cNvGrpSpPr/>
          <p:nvPr/>
        </p:nvGrpSpPr>
        <p:grpSpPr>
          <a:xfrm>
            <a:off x="10572479" y="2015336"/>
            <a:ext cx="1562641" cy="3231675"/>
            <a:chOff x="10572479" y="2015336"/>
            <a:chExt cx="1562641" cy="3231675"/>
          </a:xfrm>
        </p:grpSpPr>
        <p:pic>
          <p:nvPicPr>
            <p:cNvPr id="3074" name="Picture 2" descr="https://www.kli.ac.at/webroot/files/image/Pictures%20Fellows/jeffrey_schwartz.jpg">
              <a:extLst>
                <a:ext uri="{FF2B5EF4-FFF2-40B4-BE49-F238E27FC236}">
                  <a16:creationId xmlns:a16="http://schemas.microsoft.com/office/drawing/2014/main" id="{55AEE0A3-81BE-4CB2-97B7-7BC4C0446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889" y="2015336"/>
              <a:ext cx="1198142" cy="1198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A7DA7-32B1-4777-B1C5-3EC4855667F2}"/>
                </a:ext>
              </a:extLst>
            </p:cNvPr>
            <p:cNvSpPr txBox="1"/>
            <p:nvPr/>
          </p:nvSpPr>
          <p:spPr>
            <a:xfrm>
              <a:off x="10572479" y="3215686"/>
              <a:ext cx="1562641" cy="2031325"/>
            </a:xfrm>
            <a:prstGeom prst="rect">
              <a:avLst/>
            </a:prstGeom>
            <a:noFill/>
          </p:spPr>
          <p:txBody>
            <a:bodyPr wrap="square" rtlCol="0">
              <a:spAutoFit/>
            </a:bodyPr>
            <a:lstStyle/>
            <a:p>
              <a:r>
                <a:rPr lang="en-US" b="1" dirty="0"/>
                <a:t>Jeffrey H. Schwartz.</a:t>
              </a:r>
              <a:endParaRPr lang="en-US" dirty="0"/>
            </a:p>
            <a:p>
              <a:r>
                <a:rPr lang="en-US" dirty="0"/>
                <a:t>Physical anthropologist and professor of biological anthropology</a:t>
              </a:r>
              <a:endParaRPr lang="en-GB" dirty="0"/>
            </a:p>
          </p:txBody>
        </p:sp>
      </p:grpSp>
      <p:sp>
        <p:nvSpPr>
          <p:cNvPr id="10" name="Title 1">
            <a:extLst>
              <a:ext uri="{FF2B5EF4-FFF2-40B4-BE49-F238E27FC236}">
                <a16:creationId xmlns:a16="http://schemas.microsoft.com/office/drawing/2014/main" id="{F414D4DC-E26F-40A9-9E35-8FD0EF2E302E}"/>
              </a:ext>
            </a:extLst>
          </p:cNvPr>
          <p:cNvSpPr>
            <a:spLocks noGrp="1"/>
          </p:cNvSpPr>
          <p:nvPr>
            <p:ph type="title"/>
          </p:nvPr>
        </p:nvSpPr>
        <p:spPr>
          <a:xfrm>
            <a:off x="838200" y="365125"/>
            <a:ext cx="10515600" cy="1325563"/>
          </a:xfrm>
        </p:spPr>
        <p:txBody>
          <a:bodyPr/>
          <a:lstStyle/>
          <a:p>
            <a:r>
              <a:rPr lang="en-GB" altLang="en-US" b="1" dirty="0"/>
              <a:t>Sudden origin of animals</a:t>
            </a:r>
            <a:endParaRPr lang="en-GB" dirty="0"/>
          </a:p>
        </p:txBody>
      </p:sp>
    </p:spTree>
    <p:extLst>
      <p:ext uri="{BB962C8B-B14F-4D97-AF65-F5344CB8AC3E}">
        <p14:creationId xmlns:p14="http://schemas.microsoft.com/office/powerpoint/2010/main" val="753210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0DE2B-3E83-497B-B799-8FFE135EFAC6}"/>
              </a:ext>
            </a:extLst>
          </p:cNvPr>
          <p:cNvSpPr>
            <a:spLocks noGrp="1"/>
          </p:cNvSpPr>
          <p:nvPr>
            <p:ph idx="1"/>
          </p:nvPr>
        </p:nvSpPr>
        <p:spPr>
          <a:xfrm>
            <a:off x="0" y="1690688"/>
            <a:ext cx="9104666" cy="4409712"/>
          </a:xfrm>
        </p:spPr>
        <p:txBody>
          <a:bodyPr>
            <a:noAutofit/>
          </a:bodyPr>
          <a:lstStyle/>
          <a:p>
            <a:pPr algn="ctr">
              <a:lnSpc>
                <a:spcPct val="100000"/>
              </a:lnSpc>
              <a:spcBef>
                <a:spcPts val="600"/>
              </a:spcBef>
              <a:buFontTx/>
              <a:buNone/>
            </a:pPr>
            <a:r>
              <a:rPr lang="ar-SA" sz="4800" dirty="0">
                <a:latin typeface="Traditional Arabic" panose="02020603050405020304" pitchFamily="18" charset="-78"/>
                <a:cs typeface="Traditional Arabic" panose="02020603050405020304" pitchFamily="18" charset="-78"/>
              </a:rPr>
              <a:t>أَوَلَمْ يَرَوْا إِلَى الْأَرْضِ كَمْ </a:t>
            </a:r>
            <a:r>
              <a:rPr lang="ar-SA" sz="4800" dirty="0">
                <a:solidFill>
                  <a:srgbClr val="00B050"/>
                </a:solidFill>
                <a:latin typeface="Traditional Arabic" panose="02020603050405020304" pitchFamily="18" charset="-78"/>
                <a:cs typeface="Traditional Arabic" panose="02020603050405020304" pitchFamily="18" charset="-78"/>
              </a:rPr>
              <a:t>أَنبَتْنَا</a:t>
            </a:r>
            <a:r>
              <a:rPr lang="ar-SA" sz="4800" dirty="0">
                <a:latin typeface="Traditional Arabic" panose="02020603050405020304" pitchFamily="18" charset="-78"/>
                <a:cs typeface="Traditional Arabic" panose="02020603050405020304" pitchFamily="18" charset="-78"/>
              </a:rPr>
              <a:t> فِيهَا مِن كُلِّ </a:t>
            </a:r>
            <a:r>
              <a:rPr lang="ar-SA" sz="4800" dirty="0">
                <a:solidFill>
                  <a:srgbClr val="00B050"/>
                </a:solidFill>
                <a:latin typeface="Traditional Arabic" panose="02020603050405020304" pitchFamily="18" charset="-78"/>
                <a:cs typeface="Traditional Arabic" panose="02020603050405020304" pitchFamily="18" charset="-78"/>
              </a:rPr>
              <a:t>زَوْجٍ</a:t>
            </a:r>
            <a:r>
              <a:rPr lang="ar-SA" sz="4800" dirty="0">
                <a:latin typeface="Traditional Arabic" panose="02020603050405020304" pitchFamily="18" charset="-78"/>
                <a:cs typeface="Traditional Arabic" panose="02020603050405020304" pitchFamily="18" charset="-78"/>
              </a:rPr>
              <a:t> كَرِيمٍ</a:t>
            </a:r>
            <a:endParaRPr lang="en-GB" sz="4800" dirty="0">
              <a:latin typeface="Traditional Arabic" panose="02020603050405020304" pitchFamily="18" charset="-78"/>
              <a:cs typeface="Traditional Arabic" panose="02020603050405020304" pitchFamily="18" charset="-78"/>
            </a:endParaRPr>
          </a:p>
          <a:p>
            <a:pPr algn="ctr">
              <a:lnSpc>
                <a:spcPct val="100000"/>
              </a:lnSpc>
              <a:spcBef>
                <a:spcPts val="600"/>
              </a:spcBef>
              <a:buFontTx/>
              <a:buNone/>
            </a:pPr>
            <a:r>
              <a:rPr lang="ar-SA" sz="4800" dirty="0">
                <a:latin typeface="Traditional Arabic" panose="02020603050405020304" pitchFamily="18" charset="-78"/>
                <a:cs typeface="Traditional Arabic" panose="02020603050405020304" pitchFamily="18" charset="-78"/>
              </a:rPr>
              <a:t>إِنَّ فِي ذَٰلِكَ لَآيَةً وَمَا كَانَ أَكْثَرُهُم مُّؤْمِنِينَ</a:t>
            </a:r>
            <a:endParaRPr lang="en-IE" altLang="en-US" sz="4800" dirty="0">
              <a:latin typeface="Traditional Arabic" panose="02020603050405020304" pitchFamily="18" charset="-78"/>
              <a:cs typeface="Traditional Arabic" panose="02020603050405020304" pitchFamily="18" charset="-78"/>
            </a:endParaRPr>
          </a:p>
          <a:p>
            <a:pPr algn="ctr">
              <a:lnSpc>
                <a:spcPct val="100000"/>
              </a:lnSpc>
              <a:spcBef>
                <a:spcPts val="600"/>
              </a:spcBef>
              <a:buFontTx/>
              <a:buNone/>
            </a:pPr>
            <a:r>
              <a:rPr lang="en-IE" altLang="en-US" sz="3200" dirty="0"/>
              <a:t>Do they not look at the earth,- how many noble [living creations] </a:t>
            </a:r>
            <a:r>
              <a:rPr lang="en-IE" altLang="en-US" sz="3200" b="1" baseline="30000" dirty="0">
                <a:solidFill>
                  <a:srgbClr val="00B050"/>
                </a:solidFill>
              </a:rPr>
              <a:t>A</a:t>
            </a:r>
            <a:r>
              <a:rPr lang="en-IE" altLang="en-US" sz="3200" dirty="0"/>
              <a:t> of all kinds We have produced/planted </a:t>
            </a:r>
            <a:r>
              <a:rPr lang="en-IE" altLang="en-US" sz="3200" b="1" baseline="30000" dirty="0">
                <a:solidFill>
                  <a:srgbClr val="00B050"/>
                </a:solidFill>
              </a:rPr>
              <a:t>B</a:t>
            </a:r>
            <a:r>
              <a:rPr lang="en-IE" altLang="en-US" sz="3200" dirty="0"/>
              <a:t> [and caused to grow] therein? </a:t>
            </a:r>
          </a:p>
          <a:p>
            <a:pPr algn="ctr">
              <a:lnSpc>
                <a:spcPct val="100000"/>
              </a:lnSpc>
              <a:spcBef>
                <a:spcPts val="600"/>
              </a:spcBef>
              <a:buFontTx/>
              <a:buNone/>
            </a:pPr>
            <a:r>
              <a:rPr lang="en-IE" altLang="en-US" sz="3200" dirty="0"/>
              <a:t>Most surely there is a sign in that, but most of them will not believe.</a:t>
            </a:r>
          </a:p>
          <a:p>
            <a:pPr algn="ctr">
              <a:lnSpc>
                <a:spcPct val="100000"/>
              </a:lnSpc>
              <a:spcBef>
                <a:spcPts val="600"/>
              </a:spcBef>
              <a:buFontTx/>
              <a:buNone/>
            </a:pPr>
            <a:r>
              <a:rPr lang="en-IE" altLang="en-US" dirty="0"/>
              <a:t>(Qur’an </a:t>
            </a:r>
            <a:r>
              <a:rPr lang="en-GB" altLang="en-US" dirty="0"/>
              <a:t>26:7-8</a:t>
            </a:r>
            <a:r>
              <a:rPr lang="en-IE" altLang="en-US" dirty="0"/>
              <a:t>) [See also 43:12]</a:t>
            </a:r>
            <a:endParaRPr lang="en-GB" altLang="en-US" dirty="0"/>
          </a:p>
        </p:txBody>
      </p:sp>
      <p:sp>
        <p:nvSpPr>
          <p:cNvPr id="4" name="Slide Number Placeholder 3">
            <a:extLst>
              <a:ext uri="{FF2B5EF4-FFF2-40B4-BE49-F238E27FC236}">
                <a16:creationId xmlns:a16="http://schemas.microsoft.com/office/drawing/2014/main" id="{93A50190-F574-4FDB-BA2A-2B6D5C91134C}"/>
              </a:ext>
            </a:extLst>
          </p:cNvPr>
          <p:cNvSpPr>
            <a:spLocks noGrp="1"/>
          </p:cNvSpPr>
          <p:nvPr>
            <p:ph type="sldNum" sz="quarter" idx="12"/>
          </p:nvPr>
        </p:nvSpPr>
        <p:spPr/>
        <p:txBody>
          <a:bodyPr/>
          <a:lstStyle/>
          <a:p>
            <a:fld id="{BDFD9B4B-A3B5-420E-82AD-C1DBA1AF10B4}" type="slidenum">
              <a:rPr lang="en-GB" smtClean="0"/>
              <a:t>43</a:t>
            </a:fld>
            <a:endParaRPr lang="en-GB" dirty="0"/>
          </a:p>
        </p:txBody>
      </p:sp>
      <p:sp>
        <p:nvSpPr>
          <p:cNvPr id="10" name="Title 1">
            <a:extLst>
              <a:ext uri="{FF2B5EF4-FFF2-40B4-BE49-F238E27FC236}">
                <a16:creationId xmlns:a16="http://schemas.microsoft.com/office/drawing/2014/main" id="{F414D4DC-E26F-40A9-9E35-8FD0EF2E302E}"/>
              </a:ext>
            </a:extLst>
          </p:cNvPr>
          <p:cNvSpPr>
            <a:spLocks noGrp="1"/>
          </p:cNvSpPr>
          <p:nvPr>
            <p:ph type="title"/>
          </p:nvPr>
        </p:nvSpPr>
        <p:spPr>
          <a:xfrm>
            <a:off x="838200" y="365125"/>
            <a:ext cx="10515600" cy="1325563"/>
          </a:xfrm>
        </p:spPr>
        <p:txBody>
          <a:bodyPr/>
          <a:lstStyle/>
          <a:p>
            <a:r>
              <a:rPr lang="en-GB" altLang="en-US" b="1" dirty="0"/>
              <a:t>The evidence was there to see</a:t>
            </a:r>
            <a:endParaRPr lang="en-GB" dirty="0"/>
          </a:p>
        </p:txBody>
      </p:sp>
      <p:sp>
        <p:nvSpPr>
          <p:cNvPr id="2" name="TextBox 1">
            <a:extLst>
              <a:ext uri="{FF2B5EF4-FFF2-40B4-BE49-F238E27FC236}">
                <a16:creationId xmlns:a16="http://schemas.microsoft.com/office/drawing/2014/main" id="{8298BE18-3572-4388-B4A0-EACA0A775108}"/>
              </a:ext>
            </a:extLst>
          </p:cNvPr>
          <p:cNvSpPr txBox="1"/>
          <p:nvPr/>
        </p:nvSpPr>
        <p:spPr>
          <a:xfrm>
            <a:off x="9104666" y="1799303"/>
            <a:ext cx="3077497" cy="1846659"/>
          </a:xfrm>
          <a:prstGeom prst="rect">
            <a:avLst/>
          </a:prstGeom>
          <a:noFill/>
        </p:spPr>
        <p:txBody>
          <a:bodyPr wrap="square" rtlCol="0">
            <a:spAutoFit/>
          </a:bodyPr>
          <a:lstStyle/>
          <a:p>
            <a:r>
              <a:rPr lang="en-GB" b="1" dirty="0">
                <a:solidFill>
                  <a:srgbClr val="00B050"/>
                </a:solidFill>
              </a:rPr>
              <a:t>A</a:t>
            </a:r>
            <a:r>
              <a:rPr lang="en-GB" dirty="0"/>
              <a:t>: [</a:t>
            </a:r>
            <a:r>
              <a:rPr lang="ar-SA" sz="2400" dirty="0">
                <a:solidFill>
                  <a:prstClr val="black"/>
                </a:solidFill>
                <a:latin typeface="Traditional Arabic" panose="02020603050405020304" pitchFamily="18" charset="-78"/>
                <a:cs typeface="Traditional Arabic" panose="02020603050405020304" pitchFamily="18" charset="-78"/>
              </a:rPr>
              <a:t>زَوْجٍ</a:t>
            </a:r>
            <a:r>
              <a:rPr lang="en-GB" dirty="0"/>
              <a:t>] primarily signifies a thing of any kind [that is one of a pair or couple].  Also a sort of thing having its like, as in the case of species; and even types of people [56:7].</a:t>
            </a:r>
          </a:p>
        </p:txBody>
      </p:sp>
      <p:sp>
        <p:nvSpPr>
          <p:cNvPr id="6" name="TextBox 5">
            <a:extLst>
              <a:ext uri="{FF2B5EF4-FFF2-40B4-BE49-F238E27FC236}">
                <a16:creationId xmlns:a16="http://schemas.microsoft.com/office/drawing/2014/main" id="{F835F641-7B11-4FAD-8F60-2C89FF362CE0}"/>
              </a:ext>
            </a:extLst>
          </p:cNvPr>
          <p:cNvSpPr txBox="1"/>
          <p:nvPr/>
        </p:nvSpPr>
        <p:spPr>
          <a:xfrm>
            <a:off x="9104666" y="3865839"/>
            <a:ext cx="3077497" cy="2123658"/>
          </a:xfrm>
          <a:prstGeom prst="rect">
            <a:avLst/>
          </a:prstGeom>
          <a:noFill/>
        </p:spPr>
        <p:txBody>
          <a:bodyPr wrap="square" rtlCol="0">
            <a:spAutoFit/>
          </a:bodyPr>
          <a:lstStyle/>
          <a:p>
            <a:r>
              <a:rPr lang="en-GB" b="1" dirty="0">
                <a:solidFill>
                  <a:srgbClr val="00B050"/>
                </a:solidFill>
              </a:rPr>
              <a:t>B</a:t>
            </a:r>
            <a:r>
              <a:rPr lang="en-GB" dirty="0"/>
              <a:t>: [</a:t>
            </a:r>
            <a:r>
              <a:rPr lang="ar-SA" sz="2400" dirty="0">
                <a:latin typeface="Traditional Arabic" panose="02020603050405020304" pitchFamily="18" charset="-78"/>
                <a:cs typeface="Traditional Arabic" panose="02020603050405020304" pitchFamily="18" charset="-78"/>
              </a:rPr>
              <a:t>أَنبَتْنَا</a:t>
            </a:r>
            <a:r>
              <a:rPr lang="en-GB" dirty="0"/>
              <a:t>], the root of this word is used in relation to planting/producing plants, animals and humans [71:17].  Also in relation to the growth of plants and humans [3:37] in the Qur’an.</a:t>
            </a:r>
          </a:p>
        </p:txBody>
      </p:sp>
    </p:spTree>
    <p:extLst>
      <p:ext uri="{BB962C8B-B14F-4D97-AF65-F5344CB8AC3E}">
        <p14:creationId xmlns:p14="http://schemas.microsoft.com/office/powerpoint/2010/main" val="864528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13637CC5-35D9-4C03-85F6-3EE2EB4C9CA9}"/>
              </a:ext>
            </a:extLst>
          </p:cNvPr>
          <p:cNvSpPr>
            <a:spLocks noGrp="1" noChangeArrowheads="1"/>
          </p:cNvSpPr>
          <p:nvPr>
            <p:ph idx="1"/>
          </p:nvPr>
        </p:nvSpPr>
        <p:spPr>
          <a:xfrm>
            <a:off x="11722" y="1718038"/>
            <a:ext cx="10515601" cy="4476206"/>
          </a:xfrm>
        </p:spPr>
        <p:txBody>
          <a:bodyPr>
            <a:normAutofit lnSpcReduction="10000"/>
          </a:bodyPr>
          <a:lstStyle/>
          <a:p>
            <a:pPr algn="ctr">
              <a:lnSpc>
                <a:spcPct val="100000"/>
              </a:lnSpc>
              <a:spcBef>
                <a:spcPts val="600"/>
              </a:spcBef>
              <a:buFontTx/>
              <a:buNone/>
            </a:pPr>
            <a:r>
              <a:rPr lang="en-US" altLang="en-US" sz="3900" i="0" dirty="0"/>
              <a:t>"The extreme rarity of transitional forms in the fossil record persists as the </a:t>
            </a:r>
            <a:r>
              <a:rPr lang="en-US" altLang="en-US" sz="3900" i="0" dirty="0">
                <a:solidFill>
                  <a:srgbClr val="00B050"/>
                </a:solidFill>
              </a:rPr>
              <a:t>trade secret of paleontology</a:t>
            </a:r>
            <a:r>
              <a:rPr lang="en-US" altLang="en-US" sz="3900" i="0" dirty="0"/>
              <a:t>. The evolutionary trees that adorn our textbooks have data only at the tips and nodes of their branches; </a:t>
            </a:r>
            <a:r>
              <a:rPr lang="en-US" altLang="en-US" sz="3900" i="0" dirty="0">
                <a:solidFill>
                  <a:srgbClr val="00B050"/>
                </a:solidFill>
              </a:rPr>
              <a:t>the rest is inference</a:t>
            </a:r>
            <a:r>
              <a:rPr lang="en-US" altLang="en-US" sz="3900" i="0" dirty="0"/>
              <a:t>, however reasonable, </a:t>
            </a:r>
            <a:r>
              <a:rPr lang="en-US" altLang="en-US" sz="3900" i="0" dirty="0">
                <a:solidFill>
                  <a:srgbClr val="00B050"/>
                </a:solidFill>
              </a:rPr>
              <a:t>not the evidence of fossils</a:t>
            </a:r>
            <a:r>
              <a:rPr lang="en-US" altLang="en-US" sz="3900" i="0" dirty="0"/>
              <a:t>." </a:t>
            </a:r>
          </a:p>
          <a:p>
            <a:pPr algn="ctr">
              <a:lnSpc>
                <a:spcPct val="80000"/>
              </a:lnSpc>
              <a:buFontTx/>
              <a:buNone/>
            </a:pPr>
            <a:endParaRPr lang="en-US" altLang="en-US" sz="2400" i="0" dirty="0"/>
          </a:p>
          <a:p>
            <a:pPr algn="ctr">
              <a:lnSpc>
                <a:spcPct val="80000"/>
              </a:lnSpc>
              <a:buFontTx/>
              <a:buNone/>
            </a:pPr>
            <a:r>
              <a:rPr lang="en-US" altLang="en-US" sz="1400" i="0" dirty="0"/>
              <a:t>(</a:t>
            </a:r>
            <a:r>
              <a:rPr lang="en-GB" altLang="en-US" sz="1400" b="1" dirty="0"/>
              <a:t>Stephen J.</a:t>
            </a:r>
            <a:r>
              <a:rPr lang="en-GB" altLang="en-US" sz="1400" dirty="0"/>
              <a:t> </a:t>
            </a:r>
            <a:r>
              <a:rPr lang="en-GB" altLang="en-US" sz="1400" b="1" dirty="0"/>
              <a:t>Gould, </a:t>
            </a:r>
            <a:r>
              <a:rPr lang="en-US" altLang="en-US" sz="1400" i="0" dirty="0"/>
              <a:t>Professor of Zoology and Geology, Harvard University, USA], "Evolution's erratic pace," Natural History, Vol. 86, No. 5, pp.12-16, May 1977, p. 14)</a:t>
            </a:r>
            <a:endParaRPr lang="en-GB" altLang="en-US" i="0" dirty="0"/>
          </a:p>
        </p:txBody>
      </p:sp>
      <p:sp>
        <p:nvSpPr>
          <p:cNvPr id="2" name="Slide Number Placeholder 1">
            <a:extLst>
              <a:ext uri="{FF2B5EF4-FFF2-40B4-BE49-F238E27FC236}">
                <a16:creationId xmlns:a16="http://schemas.microsoft.com/office/drawing/2014/main" id="{91471927-9E47-4287-AA87-AB2A7ABD5F56}"/>
              </a:ext>
            </a:extLst>
          </p:cNvPr>
          <p:cNvSpPr>
            <a:spLocks noGrp="1"/>
          </p:cNvSpPr>
          <p:nvPr>
            <p:ph type="sldNum" sz="quarter" idx="12"/>
          </p:nvPr>
        </p:nvSpPr>
        <p:spPr/>
        <p:txBody>
          <a:bodyPr/>
          <a:lstStyle/>
          <a:p>
            <a:fld id="{BDFD9B4B-A3B5-420E-82AD-C1DBA1AF10B4}" type="slidenum">
              <a:rPr lang="en-GB" smtClean="0"/>
              <a:t>44</a:t>
            </a:fld>
            <a:endParaRPr lang="en-GB"/>
          </a:p>
        </p:txBody>
      </p:sp>
      <p:sp>
        <p:nvSpPr>
          <p:cNvPr id="4" name="Title 1">
            <a:extLst>
              <a:ext uri="{FF2B5EF4-FFF2-40B4-BE49-F238E27FC236}">
                <a16:creationId xmlns:a16="http://schemas.microsoft.com/office/drawing/2014/main" id="{35C57ADC-529D-466B-8E75-55E06F0C2986}"/>
              </a:ext>
            </a:extLst>
          </p:cNvPr>
          <p:cNvSpPr>
            <a:spLocks noGrp="1"/>
          </p:cNvSpPr>
          <p:nvPr>
            <p:ph type="title"/>
          </p:nvPr>
        </p:nvSpPr>
        <p:spPr>
          <a:xfrm>
            <a:off x="838200" y="365126"/>
            <a:ext cx="10515600" cy="1015806"/>
          </a:xfrm>
        </p:spPr>
        <p:txBody>
          <a:bodyPr>
            <a:normAutofit/>
          </a:bodyPr>
          <a:lstStyle/>
          <a:p>
            <a:r>
              <a:rPr lang="en-GB" altLang="en-US" b="1" dirty="0"/>
              <a:t>The fossils do not support evolution</a:t>
            </a:r>
            <a:endParaRPr lang="en-GB" i="0" dirty="0"/>
          </a:p>
        </p:txBody>
      </p:sp>
      <p:grpSp>
        <p:nvGrpSpPr>
          <p:cNvPr id="11" name="Group 10">
            <a:extLst>
              <a:ext uri="{FF2B5EF4-FFF2-40B4-BE49-F238E27FC236}">
                <a16:creationId xmlns:a16="http://schemas.microsoft.com/office/drawing/2014/main" id="{E0836D29-0A4A-4B20-BF00-AD34D40BC0B3}"/>
              </a:ext>
            </a:extLst>
          </p:cNvPr>
          <p:cNvGrpSpPr/>
          <p:nvPr/>
        </p:nvGrpSpPr>
        <p:grpSpPr>
          <a:xfrm>
            <a:off x="10412361" y="1690688"/>
            <a:ext cx="1777445" cy="3325231"/>
            <a:chOff x="10612315" y="2277302"/>
            <a:chExt cx="1777445" cy="3325231"/>
          </a:xfrm>
        </p:grpSpPr>
        <p:pic>
          <p:nvPicPr>
            <p:cNvPr id="12" name="Picture 11">
              <a:extLst>
                <a:ext uri="{FF2B5EF4-FFF2-40B4-BE49-F238E27FC236}">
                  <a16:creationId xmlns:a16="http://schemas.microsoft.com/office/drawing/2014/main" id="{E2B27709-BC38-49D3-BA48-CC9F24FA65D9}"/>
                </a:ext>
              </a:extLst>
            </p:cNvPr>
            <p:cNvPicPr>
              <a:picLocks noChangeAspect="1"/>
            </p:cNvPicPr>
            <p:nvPr/>
          </p:nvPicPr>
          <p:blipFill rotWithShape="1">
            <a:blip r:embed="rId2">
              <a:extLst>
                <a:ext uri="{28A0092B-C50C-407E-A947-70E740481C1C}">
                  <a14:useLocalDpi xmlns:a14="http://schemas.microsoft.com/office/drawing/2010/main" val="0"/>
                </a:ext>
              </a:extLst>
            </a:blip>
            <a:srcRect l="13835" r="8737" b="23887"/>
            <a:stretch/>
          </p:blipFill>
          <p:spPr>
            <a:xfrm>
              <a:off x="10694376" y="2277302"/>
              <a:ext cx="1048936" cy="1293906"/>
            </a:xfrm>
            <a:prstGeom prst="rect">
              <a:avLst/>
            </a:prstGeom>
          </p:spPr>
        </p:pic>
        <p:sp>
          <p:nvSpPr>
            <p:cNvPr id="13" name="TextBox 12">
              <a:extLst>
                <a:ext uri="{FF2B5EF4-FFF2-40B4-BE49-F238E27FC236}">
                  <a16:creationId xmlns:a16="http://schemas.microsoft.com/office/drawing/2014/main" id="{7DBF7499-D35C-47DC-A0B0-23AC6EB04D52}"/>
                </a:ext>
              </a:extLst>
            </p:cNvPr>
            <p:cNvSpPr txBox="1"/>
            <p:nvPr/>
          </p:nvSpPr>
          <p:spPr>
            <a:xfrm>
              <a:off x="10612315" y="3571208"/>
              <a:ext cx="1777445" cy="2031325"/>
            </a:xfrm>
            <a:prstGeom prst="rect">
              <a:avLst/>
            </a:prstGeom>
            <a:noFill/>
          </p:spPr>
          <p:txBody>
            <a:bodyPr wrap="square" rtlCol="0">
              <a:spAutoFit/>
            </a:bodyPr>
            <a:lstStyle/>
            <a:p>
              <a:r>
                <a:rPr lang="en-GB" b="1" dirty="0"/>
                <a:t>Stephen Jay Gould</a:t>
              </a:r>
              <a:r>
                <a:rPr lang="en-GB" dirty="0"/>
                <a:t>.</a:t>
              </a:r>
            </a:p>
            <a:p>
              <a:r>
                <a:rPr lang="en-GB" dirty="0"/>
                <a:t>Harvard University</a:t>
              </a:r>
            </a:p>
            <a:p>
              <a:r>
                <a:rPr lang="en-GB" dirty="0"/>
                <a:t>Prominent evolutionist and  palaeontologist</a:t>
              </a:r>
            </a:p>
          </p:txBody>
        </p:sp>
      </p:grpSp>
    </p:spTree>
    <p:extLst>
      <p:ext uri="{BB962C8B-B14F-4D97-AF65-F5344CB8AC3E}">
        <p14:creationId xmlns:p14="http://schemas.microsoft.com/office/powerpoint/2010/main" val="830860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2CFEE865-25A4-436A-BCBB-3B6E09ED8F10}"/>
              </a:ext>
            </a:extLst>
          </p:cNvPr>
          <p:cNvSpPr>
            <a:spLocks noGrp="1" noChangeArrowheads="1"/>
          </p:cNvSpPr>
          <p:nvPr>
            <p:ph idx="1"/>
          </p:nvPr>
        </p:nvSpPr>
        <p:spPr>
          <a:xfrm>
            <a:off x="11725" y="1825625"/>
            <a:ext cx="10515600" cy="4351338"/>
          </a:xfrm>
        </p:spPr>
        <p:txBody>
          <a:bodyPr>
            <a:normAutofit/>
          </a:bodyPr>
          <a:lstStyle/>
          <a:p>
            <a:pPr algn="ctr">
              <a:lnSpc>
                <a:spcPct val="100000"/>
              </a:lnSpc>
              <a:spcBef>
                <a:spcPts val="600"/>
              </a:spcBef>
              <a:buFontTx/>
              <a:buNone/>
            </a:pPr>
            <a:r>
              <a:rPr lang="en-GB" altLang="en-US" sz="3600" i="0" dirty="0"/>
              <a:t>"...we have proffered a collective tacit acceptance of the story of gradual adaptive change, a story that strengthened and became even more entrenched as the synthesis took hold. </a:t>
            </a:r>
            <a:r>
              <a:rPr lang="en-GB" altLang="en-US" sz="3600" i="0" dirty="0">
                <a:solidFill>
                  <a:srgbClr val="00B050"/>
                </a:solidFill>
              </a:rPr>
              <a:t>We </a:t>
            </a:r>
            <a:r>
              <a:rPr lang="en-GB" altLang="en-US" sz="3600" i="0" dirty="0" err="1">
                <a:solidFill>
                  <a:srgbClr val="00B050"/>
                </a:solidFill>
              </a:rPr>
              <a:t>paleontologists</a:t>
            </a:r>
            <a:r>
              <a:rPr lang="en-GB" altLang="en-US" sz="3600" i="0" dirty="0">
                <a:solidFill>
                  <a:srgbClr val="00B050"/>
                </a:solidFill>
              </a:rPr>
              <a:t> have said that the history of life supports that interpretation, all the while really knowing that it does not.”</a:t>
            </a:r>
          </a:p>
          <a:p>
            <a:pPr algn="ctr">
              <a:lnSpc>
                <a:spcPct val="90000"/>
              </a:lnSpc>
              <a:buFontTx/>
              <a:buNone/>
            </a:pPr>
            <a:endParaRPr lang="en-US" altLang="en-US" sz="2400" i="0" dirty="0"/>
          </a:p>
          <a:p>
            <a:pPr algn="ctr">
              <a:buNone/>
            </a:pPr>
            <a:r>
              <a:rPr lang="en-US" altLang="en-US" sz="1400" i="0" dirty="0"/>
              <a:t>(</a:t>
            </a:r>
            <a:r>
              <a:rPr lang="en-US" altLang="en-US" sz="1400" b="1" dirty="0"/>
              <a:t>Niles Eldredge, </a:t>
            </a:r>
            <a:r>
              <a:rPr lang="en-US" altLang="en-US" sz="1400" i="0" dirty="0"/>
              <a:t>Chairman and Curator of Invertebrates, American Museum of Natural History], "Time Frames: The Rethinking of Darwinian Evolution and the Theory of Punctuated Equilibria," Simon &amp; Schuster: New York NY, 1985, p44)</a:t>
            </a:r>
            <a:endParaRPr lang="en-GB" altLang="en-US" sz="1400" i="0" dirty="0"/>
          </a:p>
        </p:txBody>
      </p:sp>
      <p:sp>
        <p:nvSpPr>
          <p:cNvPr id="2" name="Slide Number Placeholder 1">
            <a:extLst>
              <a:ext uri="{FF2B5EF4-FFF2-40B4-BE49-F238E27FC236}">
                <a16:creationId xmlns:a16="http://schemas.microsoft.com/office/drawing/2014/main" id="{24B06371-4F12-462E-9F03-7E0525354B21}"/>
              </a:ext>
            </a:extLst>
          </p:cNvPr>
          <p:cNvSpPr>
            <a:spLocks noGrp="1"/>
          </p:cNvSpPr>
          <p:nvPr>
            <p:ph type="sldNum" sz="quarter" idx="12"/>
          </p:nvPr>
        </p:nvSpPr>
        <p:spPr/>
        <p:txBody>
          <a:bodyPr/>
          <a:lstStyle/>
          <a:p>
            <a:fld id="{BDFD9B4B-A3B5-420E-82AD-C1DBA1AF10B4}" type="slidenum">
              <a:rPr lang="en-GB" smtClean="0"/>
              <a:t>45</a:t>
            </a:fld>
            <a:endParaRPr lang="en-GB"/>
          </a:p>
        </p:txBody>
      </p:sp>
      <p:sp>
        <p:nvSpPr>
          <p:cNvPr id="4" name="Title 1">
            <a:extLst>
              <a:ext uri="{FF2B5EF4-FFF2-40B4-BE49-F238E27FC236}">
                <a16:creationId xmlns:a16="http://schemas.microsoft.com/office/drawing/2014/main" id="{35F489E7-8B63-43E7-8376-FC5D21FE8FFC}"/>
              </a:ext>
            </a:extLst>
          </p:cNvPr>
          <p:cNvSpPr>
            <a:spLocks noGrp="1"/>
          </p:cNvSpPr>
          <p:nvPr>
            <p:ph type="title"/>
          </p:nvPr>
        </p:nvSpPr>
        <p:spPr>
          <a:xfrm>
            <a:off x="838200" y="365126"/>
            <a:ext cx="10515600" cy="1015806"/>
          </a:xfrm>
        </p:spPr>
        <p:txBody>
          <a:bodyPr>
            <a:normAutofit/>
          </a:bodyPr>
          <a:lstStyle/>
          <a:p>
            <a:r>
              <a:rPr lang="en-GB" altLang="en-US" b="1" i="0" dirty="0"/>
              <a:t>The fossils do not support evolution</a:t>
            </a:r>
            <a:endParaRPr lang="en-GB" i="0" dirty="0"/>
          </a:p>
        </p:txBody>
      </p:sp>
      <p:grpSp>
        <p:nvGrpSpPr>
          <p:cNvPr id="3" name="Group 2">
            <a:extLst>
              <a:ext uri="{FF2B5EF4-FFF2-40B4-BE49-F238E27FC236}">
                <a16:creationId xmlns:a16="http://schemas.microsoft.com/office/drawing/2014/main" id="{A5F54137-ADC1-4B67-8FC1-35670FC532E7}"/>
              </a:ext>
            </a:extLst>
          </p:cNvPr>
          <p:cNvGrpSpPr/>
          <p:nvPr/>
        </p:nvGrpSpPr>
        <p:grpSpPr>
          <a:xfrm>
            <a:off x="10610117" y="1948303"/>
            <a:ext cx="1647825" cy="2792924"/>
            <a:chOff x="10610117" y="1948303"/>
            <a:chExt cx="1647825" cy="2792924"/>
          </a:xfrm>
        </p:grpSpPr>
        <p:pic>
          <p:nvPicPr>
            <p:cNvPr id="5" name="Picture 4">
              <a:extLst>
                <a:ext uri="{FF2B5EF4-FFF2-40B4-BE49-F238E27FC236}">
                  <a16:creationId xmlns:a16="http://schemas.microsoft.com/office/drawing/2014/main" id="{0B6FB6AB-6D9B-48B9-BC59-4CCA2140CBD9}"/>
                </a:ext>
              </a:extLst>
            </p:cNvPr>
            <p:cNvPicPr>
              <a:picLocks noChangeAspect="1"/>
            </p:cNvPicPr>
            <p:nvPr/>
          </p:nvPicPr>
          <p:blipFill rotWithShape="1">
            <a:blip r:embed="rId2">
              <a:extLst>
                <a:ext uri="{28A0092B-C50C-407E-A947-70E740481C1C}">
                  <a14:useLocalDpi xmlns:a14="http://schemas.microsoft.com/office/drawing/2010/main" val="0"/>
                </a:ext>
              </a:extLst>
            </a:blip>
            <a:srcRect l="17009" r="22049" b="34766"/>
            <a:stretch/>
          </p:blipFill>
          <p:spPr>
            <a:xfrm>
              <a:off x="10689245" y="1948303"/>
              <a:ext cx="1047750" cy="1315596"/>
            </a:xfrm>
            <a:prstGeom prst="rect">
              <a:avLst/>
            </a:prstGeom>
          </p:spPr>
        </p:pic>
        <p:sp>
          <p:nvSpPr>
            <p:cNvPr id="7" name="TextBox 6">
              <a:extLst>
                <a:ext uri="{FF2B5EF4-FFF2-40B4-BE49-F238E27FC236}">
                  <a16:creationId xmlns:a16="http://schemas.microsoft.com/office/drawing/2014/main" id="{DFD4704B-D07C-47D7-8FC6-F0E6BC1A467D}"/>
                </a:ext>
              </a:extLst>
            </p:cNvPr>
            <p:cNvSpPr txBox="1"/>
            <p:nvPr/>
          </p:nvSpPr>
          <p:spPr>
            <a:xfrm>
              <a:off x="10610117" y="3263899"/>
              <a:ext cx="1647825" cy="1477328"/>
            </a:xfrm>
            <a:prstGeom prst="rect">
              <a:avLst/>
            </a:prstGeom>
            <a:noFill/>
          </p:spPr>
          <p:txBody>
            <a:bodyPr wrap="square" rtlCol="0">
              <a:spAutoFit/>
            </a:bodyPr>
            <a:lstStyle/>
            <a:p>
              <a:r>
                <a:rPr lang="en-US" altLang="en-US" b="1" dirty="0"/>
                <a:t>Niles Eldredge.</a:t>
              </a:r>
              <a:endParaRPr lang="en-GB" dirty="0"/>
            </a:p>
            <a:p>
              <a:r>
                <a:rPr lang="en-GB" dirty="0"/>
                <a:t>Prominent evolutionist and  palaeontologist</a:t>
              </a:r>
            </a:p>
          </p:txBody>
        </p:sp>
      </p:grpSp>
    </p:spTree>
    <p:extLst>
      <p:ext uri="{BB962C8B-B14F-4D97-AF65-F5344CB8AC3E}">
        <p14:creationId xmlns:p14="http://schemas.microsoft.com/office/powerpoint/2010/main" val="522862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2CFEE865-25A4-436A-BCBB-3B6E09ED8F10}"/>
              </a:ext>
            </a:extLst>
          </p:cNvPr>
          <p:cNvSpPr>
            <a:spLocks noGrp="1" noChangeArrowheads="1"/>
          </p:cNvSpPr>
          <p:nvPr>
            <p:ph idx="1"/>
          </p:nvPr>
        </p:nvSpPr>
        <p:spPr>
          <a:xfrm>
            <a:off x="11721" y="1825624"/>
            <a:ext cx="10515600" cy="4496097"/>
          </a:xfrm>
        </p:spPr>
        <p:txBody>
          <a:bodyPr>
            <a:noAutofit/>
          </a:bodyPr>
          <a:lstStyle/>
          <a:p>
            <a:pPr algn="ctr">
              <a:lnSpc>
                <a:spcPct val="100000"/>
              </a:lnSpc>
              <a:spcBef>
                <a:spcPts val="600"/>
              </a:spcBef>
              <a:buFontTx/>
              <a:buNone/>
            </a:pPr>
            <a:r>
              <a:rPr lang="en-US" sz="3100" dirty="0"/>
              <a:t>"No wonder paleontologists shied away from evolution for so long. </a:t>
            </a:r>
            <a:r>
              <a:rPr lang="en-US" sz="3100" dirty="0">
                <a:solidFill>
                  <a:srgbClr val="00B050"/>
                </a:solidFill>
              </a:rPr>
              <a:t>It never seemed to happen</a:t>
            </a:r>
            <a:r>
              <a:rPr lang="en-US" sz="3100" dirty="0"/>
              <a:t>. … When we do see the introduction of evolutionary novelty, </a:t>
            </a:r>
            <a:r>
              <a:rPr lang="en-US" sz="3100" dirty="0">
                <a:solidFill>
                  <a:srgbClr val="00B050"/>
                </a:solidFill>
              </a:rPr>
              <a:t>it usually shows up with a bang</a:t>
            </a:r>
            <a:r>
              <a:rPr lang="en-US" sz="3100" dirty="0"/>
              <a:t>, and often with no firm evidence that the fossils did not evolve elsewhere! Evolution cannot forever be going on somewhere else. Yet that's how the fossil record </a:t>
            </a:r>
            <a:r>
              <a:rPr lang="en-US" sz="3100" dirty="0">
                <a:solidFill>
                  <a:srgbClr val="00B050"/>
                </a:solidFill>
              </a:rPr>
              <a:t>has struck many a forlorn paleontologist </a:t>
            </a:r>
            <a:r>
              <a:rPr lang="en-US" sz="3100" dirty="0"/>
              <a:t>looking to learn something about evolution." </a:t>
            </a:r>
          </a:p>
          <a:p>
            <a:pPr algn="ctr">
              <a:lnSpc>
                <a:spcPct val="100000"/>
              </a:lnSpc>
              <a:spcBef>
                <a:spcPts val="600"/>
              </a:spcBef>
              <a:buFontTx/>
              <a:buNone/>
            </a:pPr>
            <a:endParaRPr lang="en-US" altLang="en-US" sz="1400" i="0" dirty="0"/>
          </a:p>
          <a:p>
            <a:pPr algn="ctr">
              <a:lnSpc>
                <a:spcPct val="100000"/>
              </a:lnSpc>
              <a:spcBef>
                <a:spcPts val="600"/>
              </a:spcBef>
              <a:buFontTx/>
              <a:buNone/>
            </a:pPr>
            <a:r>
              <a:rPr lang="en-US" altLang="en-US" sz="1400" i="0" dirty="0"/>
              <a:t>(</a:t>
            </a:r>
            <a:r>
              <a:rPr lang="en-US" altLang="en-US" sz="1400" b="1" dirty="0"/>
              <a:t>Niles Eldredge, </a:t>
            </a:r>
            <a:r>
              <a:rPr lang="en-US" altLang="en-US" sz="1400" i="0" dirty="0"/>
              <a:t>Chairman and Curator of Invertebrates, American Museum of Natural History], </a:t>
            </a:r>
            <a:r>
              <a:rPr lang="en-US" sz="1400" dirty="0"/>
              <a:t>1995, Reinventing Darwin, Wiley, New York, p. 95) </a:t>
            </a:r>
            <a:endParaRPr lang="en-US" altLang="en-US" sz="1200" dirty="0"/>
          </a:p>
        </p:txBody>
      </p:sp>
      <p:sp>
        <p:nvSpPr>
          <p:cNvPr id="2" name="Slide Number Placeholder 1">
            <a:extLst>
              <a:ext uri="{FF2B5EF4-FFF2-40B4-BE49-F238E27FC236}">
                <a16:creationId xmlns:a16="http://schemas.microsoft.com/office/drawing/2014/main" id="{24B06371-4F12-462E-9F03-7E0525354B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D9B4B-A3B5-420E-82AD-C1DBA1AF10B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5F489E7-8B63-43E7-8376-FC5D21FE8FFC}"/>
              </a:ext>
            </a:extLst>
          </p:cNvPr>
          <p:cNvSpPr>
            <a:spLocks noGrp="1"/>
          </p:cNvSpPr>
          <p:nvPr>
            <p:ph type="title"/>
          </p:nvPr>
        </p:nvSpPr>
        <p:spPr>
          <a:xfrm>
            <a:off x="838200" y="365126"/>
            <a:ext cx="10515600" cy="1015806"/>
          </a:xfrm>
        </p:spPr>
        <p:txBody>
          <a:bodyPr>
            <a:normAutofit/>
          </a:bodyPr>
          <a:lstStyle/>
          <a:p>
            <a:r>
              <a:rPr lang="en-GB" altLang="en-US" b="1" i="0" dirty="0"/>
              <a:t>The fossils do not support evolution</a:t>
            </a:r>
            <a:endParaRPr lang="en-GB" i="0" dirty="0"/>
          </a:p>
        </p:txBody>
      </p:sp>
      <p:grpSp>
        <p:nvGrpSpPr>
          <p:cNvPr id="11" name="Group 10">
            <a:extLst>
              <a:ext uri="{FF2B5EF4-FFF2-40B4-BE49-F238E27FC236}">
                <a16:creationId xmlns:a16="http://schemas.microsoft.com/office/drawing/2014/main" id="{44C4FE68-FE03-48E8-A5AB-41F40785FD2F}"/>
              </a:ext>
            </a:extLst>
          </p:cNvPr>
          <p:cNvGrpSpPr/>
          <p:nvPr/>
        </p:nvGrpSpPr>
        <p:grpSpPr>
          <a:xfrm>
            <a:off x="10610117" y="1948303"/>
            <a:ext cx="1647825" cy="2792924"/>
            <a:chOff x="10610117" y="1948303"/>
            <a:chExt cx="1647825" cy="2792924"/>
          </a:xfrm>
        </p:grpSpPr>
        <p:pic>
          <p:nvPicPr>
            <p:cNvPr id="12" name="Picture 11">
              <a:extLst>
                <a:ext uri="{FF2B5EF4-FFF2-40B4-BE49-F238E27FC236}">
                  <a16:creationId xmlns:a16="http://schemas.microsoft.com/office/drawing/2014/main" id="{F1E7E79E-7496-4DF5-910C-E7A67FFC4531}"/>
                </a:ext>
              </a:extLst>
            </p:cNvPr>
            <p:cNvPicPr>
              <a:picLocks noChangeAspect="1"/>
            </p:cNvPicPr>
            <p:nvPr/>
          </p:nvPicPr>
          <p:blipFill rotWithShape="1">
            <a:blip r:embed="rId2">
              <a:extLst>
                <a:ext uri="{28A0092B-C50C-407E-A947-70E740481C1C}">
                  <a14:useLocalDpi xmlns:a14="http://schemas.microsoft.com/office/drawing/2010/main" val="0"/>
                </a:ext>
              </a:extLst>
            </a:blip>
            <a:srcRect l="17009" r="22049" b="34766"/>
            <a:stretch/>
          </p:blipFill>
          <p:spPr>
            <a:xfrm>
              <a:off x="10689245" y="1948303"/>
              <a:ext cx="1047750" cy="1315596"/>
            </a:xfrm>
            <a:prstGeom prst="rect">
              <a:avLst/>
            </a:prstGeom>
          </p:spPr>
        </p:pic>
        <p:sp>
          <p:nvSpPr>
            <p:cNvPr id="13" name="TextBox 12">
              <a:extLst>
                <a:ext uri="{FF2B5EF4-FFF2-40B4-BE49-F238E27FC236}">
                  <a16:creationId xmlns:a16="http://schemas.microsoft.com/office/drawing/2014/main" id="{E32E6FBC-F669-4481-B5B6-AF028AE2D6BA}"/>
                </a:ext>
              </a:extLst>
            </p:cNvPr>
            <p:cNvSpPr txBox="1"/>
            <p:nvPr/>
          </p:nvSpPr>
          <p:spPr>
            <a:xfrm>
              <a:off x="10610117" y="3263899"/>
              <a:ext cx="1647825" cy="1477328"/>
            </a:xfrm>
            <a:prstGeom prst="rect">
              <a:avLst/>
            </a:prstGeom>
            <a:noFill/>
          </p:spPr>
          <p:txBody>
            <a:bodyPr wrap="square" rtlCol="0">
              <a:spAutoFit/>
            </a:bodyPr>
            <a:lstStyle/>
            <a:p>
              <a:r>
                <a:rPr lang="en-US" altLang="en-US" b="1" dirty="0"/>
                <a:t>Niles Eldredge.</a:t>
              </a:r>
              <a:endParaRPr lang="en-GB" dirty="0"/>
            </a:p>
            <a:p>
              <a:r>
                <a:rPr lang="en-GB" dirty="0"/>
                <a:t>Prominent evolutionist and  palaeontologist</a:t>
              </a:r>
            </a:p>
          </p:txBody>
        </p:sp>
      </p:grpSp>
    </p:spTree>
    <p:extLst>
      <p:ext uri="{BB962C8B-B14F-4D97-AF65-F5344CB8AC3E}">
        <p14:creationId xmlns:p14="http://schemas.microsoft.com/office/powerpoint/2010/main" val="1987933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7BCD0-B235-4EEB-A7BB-F96D58B18115}"/>
              </a:ext>
            </a:extLst>
          </p:cNvPr>
          <p:cNvSpPr>
            <a:spLocks noGrp="1"/>
          </p:cNvSpPr>
          <p:nvPr>
            <p:ph idx="1"/>
          </p:nvPr>
        </p:nvSpPr>
        <p:spPr>
          <a:xfrm>
            <a:off x="11725" y="1584959"/>
            <a:ext cx="10515600" cy="4702630"/>
          </a:xfrm>
        </p:spPr>
        <p:txBody>
          <a:bodyPr>
            <a:normAutofit/>
          </a:bodyPr>
          <a:lstStyle/>
          <a:p>
            <a:pPr marL="0" indent="0" algn="ctr">
              <a:lnSpc>
                <a:spcPct val="110000"/>
              </a:lnSpc>
              <a:spcBef>
                <a:spcPts val="0"/>
              </a:spcBef>
              <a:buNone/>
            </a:pPr>
            <a:r>
              <a:rPr lang="en-GB" sz="2600" i="0" dirty="0">
                <a:solidFill>
                  <a:srgbClr val="00B050"/>
                </a:solidFill>
              </a:rPr>
              <a:t>“… the great majority of species appear with geological abruptness in the fossil record and then persist in stasis until their extinction. Anatomy may fluctuate through time, but the last remnants of a species usually look pretty much like the first representatives</a:t>
            </a:r>
            <a:r>
              <a:rPr lang="en-GB" sz="2600" i="0" dirty="0"/>
              <a:t>.  </a:t>
            </a:r>
            <a:r>
              <a:rPr lang="en-GB" sz="2600" i="0" dirty="0" err="1"/>
              <a:t>Paleontologists</a:t>
            </a:r>
            <a:r>
              <a:rPr lang="en-GB" sz="2600" i="0" dirty="0"/>
              <a:t> have always recognized the long-term stability of most species, but we had become more than a bit ashamed by this strong and literal signal, for </a:t>
            </a:r>
            <a:r>
              <a:rPr lang="en-GB" sz="2600" i="0" dirty="0">
                <a:solidFill>
                  <a:srgbClr val="00B050"/>
                </a:solidFill>
              </a:rPr>
              <a:t>the dominant theory of our scientific culture told us to look for the opposite result </a:t>
            </a:r>
            <a:r>
              <a:rPr lang="en-GB" sz="2600" i="0" dirty="0"/>
              <a:t>of gradualism as the primary empirical expression of every biologist's </a:t>
            </a:r>
            <a:r>
              <a:rPr lang="en-GB" sz="2600" i="0" dirty="0" err="1"/>
              <a:t>favorite</a:t>
            </a:r>
            <a:r>
              <a:rPr lang="en-GB" sz="2600" i="0" dirty="0"/>
              <a:t> subject —evolution itself.”</a:t>
            </a:r>
          </a:p>
          <a:p>
            <a:pPr marL="0" indent="0" algn="ctr">
              <a:buNone/>
            </a:pPr>
            <a:endParaRPr lang="en-GB" sz="1400" i="0" dirty="0"/>
          </a:p>
          <a:p>
            <a:pPr marL="0" indent="0" algn="ctr">
              <a:buNone/>
            </a:pPr>
            <a:r>
              <a:rPr lang="en-GB" sz="1400" i="0" dirty="0"/>
              <a:t>(</a:t>
            </a:r>
            <a:r>
              <a:rPr lang="en-GB" sz="1400" b="1" i="0" dirty="0"/>
              <a:t>Stephen Jay Gould</a:t>
            </a:r>
            <a:r>
              <a:rPr lang="en-GB" sz="1400" i="0" dirty="0"/>
              <a:t>, The Structure of Evolutionary Theory (Cambridge: Harvard </a:t>
            </a:r>
            <a:r>
              <a:rPr lang="en-GB" sz="1400" i="0" dirty="0" err="1"/>
              <a:t>Univ</a:t>
            </a:r>
            <a:r>
              <a:rPr lang="en-GB" sz="1400" i="0" dirty="0"/>
              <a:t> Press, 2002), 749)</a:t>
            </a:r>
          </a:p>
        </p:txBody>
      </p:sp>
      <p:sp>
        <p:nvSpPr>
          <p:cNvPr id="4" name="Slide Number Placeholder 3">
            <a:extLst>
              <a:ext uri="{FF2B5EF4-FFF2-40B4-BE49-F238E27FC236}">
                <a16:creationId xmlns:a16="http://schemas.microsoft.com/office/drawing/2014/main" id="{2C618465-0AF4-4445-AF18-BF73F1DB9FEE}"/>
              </a:ext>
            </a:extLst>
          </p:cNvPr>
          <p:cNvSpPr>
            <a:spLocks noGrp="1"/>
          </p:cNvSpPr>
          <p:nvPr>
            <p:ph type="sldNum" sz="quarter" idx="12"/>
          </p:nvPr>
        </p:nvSpPr>
        <p:spPr/>
        <p:txBody>
          <a:bodyPr/>
          <a:lstStyle/>
          <a:p>
            <a:fld id="{BDFD9B4B-A3B5-420E-82AD-C1DBA1AF10B4}" type="slidenum">
              <a:rPr lang="en-GB" smtClean="0"/>
              <a:t>47</a:t>
            </a:fld>
            <a:endParaRPr lang="en-GB"/>
          </a:p>
        </p:txBody>
      </p:sp>
      <p:sp>
        <p:nvSpPr>
          <p:cNvPr id="5" name="Title 1">
            <a:extLst>
              <a:ext uri="{FF2B5EF4-FFF2-40B4-BE49-F238E27FC236}">
                <a16:creationId xmlns:a16="http://schemas.microsoft.com/office/drawing/2014/main" id="{64E24374-8BA9-43E2-91A5-AD64B120622E}"/>
              </a:ext>
            </a:extLst>
          </p:cNvPr>
          <p:cNvSpPr>
            <a:spLocks noGrp="1"/>
          </p:cNvSpPr>
          <p:nvPr>
            <p:ph type="title"/>
          </p:nvPr>
        </p:nvSpPr>
        <p:spPr>
          <a:xfrm>
            <a:off x="838200" y="365126"/>
            <a:ext cx="10515600" cy="1015806"/>
          </a:xfrm>
        </p:spPr>
        <p:txBody>
          <a:bodyPr/>
          <a:lstStyle/>
          <a:p>
            <a:r>
              <a:rPr lang="en-GB" altLang="en-US" b="1" dirty="0"/>
              <a:t>The fossils do not support evolution</a:t>
            </a:r>
            <a:endParaRPr lang="en-GB" i="0" dirty="0"/>
          </a:p>
        </p:txBody>
      </p:sp>
      <p:grpSp>
        <p:nvGrpSpPr>
          <p:cNvPr id="8" name="Group 7">
            <a:extLst>
              <a:ext uri="{FF2B5EF4-FFF2-40B4-BE49-F238E27FC236}">
                <a16:creationId xmlns:a16="http://schemas.microsoft.com/office/drawing/2014/main" id="{021D3316-A1B9-42C4-8F12-92391984CF68}"/>
              </a:ext>
            </a:extLst>
          </p:cNvPr>
          <p:cNvGrpSpPr/>
          <p:nvPr/>
        </p:nvGrpSpPr>
        <p:grpSpPr>
          <a:xfrm>
            <a:off x="10527325" y="1766384"/>
            <a:ext cx="1777445" cy="3325231"/>
            <a:chOff x="10612315" y="2277302"/>
            <a:chExt cx="1777445" cy="3325231"/>
          </a:xfrm>
        </p:grpSpPr>
        <p:pic>
          <p:nvPicPr>
            <p:cNvPr id="12" name="Picture 11">
              <a:extLst>
                <a:ext uri="{FF2B5EF4-FFF2-40B4-BE49-F238E27FC236}">
                  <a16:creationId xmlns:a16="http://schemas.microsoft.com/office/drawing/2014/main" id="{AA50D74A-2067-4C00-8FD6-1CEA353F4A6E}"/>
                </a:ext>
              </a:extLst>
            </p:cNvPr>
            <p:cNvPicPr>
              <a:picLocks noChangeAspect="1"/>
            </p:cNvPicPr>
            <p:nvPr/>
          </p:nvPicPr>
          <p:blipFill rotWithShape="1">
            <a:blip r:embed="rId2">
              <a:extLst>
                <a:ext uri="{28A0092B-C50C-407E-A947-70E740481C1C}">
                  <a14:useLocalDpi xmlns:a14="http://schemas.microsoft.com/office/drawing/2010/main" val="0"/>
                </a:ext>
              </a:extLst>
            </a:blip>
            <a:srcRect l="13835" r="8737" b="23887"/>
            <a:stretch/>
          </p:blipFill>
          <p:spPr>
            <a:xfrm>
              <a:off x="10694376" y="2277302"/>
              <a:ext cx="1048936" cy="1293906"/>
            </a:xfrm>
            <a:prstGeom prst="rect">
              <a:avLst/>
            </a:prstGeom>
          </p:spPr>
        </p:pic>
        <p:sp>
          <p:nvSpPr>
            <p:cNvPr id="13" name="TextBox 12">
              <a:extLst>
                <a:ext uri="{FF2B5EF4-FFF2-40B4-BE49-F238E27FC236}">
                  <a16:creationId xmlns:a16="http://schemas.microsoft.com/office/drawing/2014/main" id="{8804F35E-8CB8-4704-A1B3-81C4705DA5A3}"/>
                </a:ext>
              </a:extLst>
            </p:cNvPr>
            <p:cNvSpPr txBox="1"/>
            <p:nvPr/>
          </p:nvSpPr>
          <p:spPr>
            <a:xfrm>
              <a:off x="10612315" y="3571208"/>
              <a:ext cx="1777445" cy="2031325"/>
            </a:xfrm>
            <a:prstGeom prst="rect">
              <a:avLst/>
            </a:prstGeom>
            <a:noFill/>
          </p:spPr>
          <p:txBody>
            <a:bodyPr wrap="square" rtlCol="0">
              <a:spAutoFit/>
            </a:bodyPr>
            <a:lstStyle/>
            <a:p>
              <a:r>
                <a:rPr lang="en-GB" b="1" dirty="0"/>
                <a:t>Stephen Jay Gould</a:t>
              </a:r>
              <a:r>
                <a:rPr lang="en-GB" dirty="0"/>
                <a:t>.</a:t>
              </a:r>
            </a:p>
            <a:p>
              <a:r>
                <a:rPr lang="en-GB" dirty="0"/>
                <a:t>Harvard University</a:t>
              </a:r>
            </a:p>
            <a:p>
              <a:r>
                <a:rPr lang="en-GB" dirty="0"/>
                <a:t>Prominent evolutionist and  palaeontologist</a:t>
              </a:r>
            </a:p>
          </p:txBody>
        </p:sp>
      </p:grpSp>
    </p:spTree>
    <p:extLst>
      <p:ext uri="{BB962C8B-B14F-4D97-AF65-F5344CB8AC3E}">
        <p14:creationId xmlns:p14="http://schemas.microsoft.com/office/powerpoint/2010/main" val="319215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F4616A-9195-45B3-896B-B3C81CE4ADA1}"/>
              </a:ext>
            </a:extLst>
          </p:cNvPr>
          <p:cNvSpPr>
            <a:spLocks noGrp="1"/>
          </p:cNvSpPr>
          <p:nvPr>
            <p:ph type="ctrTitle"/>
          </p:nvPr>
        </p:nvSpPr>
        <p:spPr>
          <a:xfrm>
            <a:off x="891540" y="1392956"/>
            <a:ext cx="3701143" cy="2387600"/>
          </a:xfrm>
        </p:spPr>
        <p:txBody>
          <a:bodyPr/>
          <a:lstStyle/>
          <a:p>
            <a:r>
              <a:rPr lang="en-GB" dirty="0"/>
              <a:t>Human “evolution”</a:t>
            </a:r>
          </a:p>
        </p:txBody>
      </p:sp>
      <p:sp>
        <p:nvSpPr>
          <p:cNvPr id="6" name="Subtitle 5">
            <a:extLst>
              <a:ext uri="{FF2B5EF4-FFF2-40B4-BE49-F238E27FC236}">
                <a16:creationId xmlns:a16="http://schemas.microsoft.com/office/drawing/2014/main" id="{515A3830-2C90-425A-90B4-216F443B3463}"/>
              </a:ext>
            </a:extLst>
          </p:cNvPr>
          <p:cNvSpPr>
            <a:spLocks noGrp="1"/>
          </p:cNvSpPr>
          <p:nvPr>
            <p:ph type="subTitle" idx="1"/>
          </p:nvPr>
        </p:nvSpPr>
        <p:spPr>
          <a:xfrm>
            <a:off x="891540" y="4350468"/>
            <a:ext cx="3701143" cy="1655762"/>
          </a:xfrm>
        </p:spPr>
        <p:txBody>
          <a:bodyPr/>
          <a:lstStyle/>
          <a:p>
            <a:r>
              <a:rPr lang="en-GB" dirty="0">
                <a:solidFill>
                  <a:srgbClr val="00B050"/>
                </a:solidFill>
              </a:rPr>
              <a:t>A story in search of evidence</a:t>
            </a:r>
          </a:p>
        </p:txBody>
      </p:sp>
      <p:sp>
        <p:nvSpPr>
          <p:cNvPr id="4" name="Slide Number Placeholder 3">
            <a:extLst>
              <a:ext uri="{FF2B5EF4-FFF2-40B4-BE49-F238E27FC236}">
                <a16:creationId xmlns:a16="http://schemas.microsoft.com/office/drawing/2014/main" id="{F6C35B89-AA3D-491E-AAFD-7B656253EE92}"/>
              </a:ext>
            </a:extLst>
          </p:cNvPr>
          <p:cNvSpPr>
            <a:spLocks noGrp="1"/>
          </p:cNvSpPr>
          <p:nvPr>
            <p:ph type="sldNum" sz="quarter" idx="12"/>
          </p:nvPr>
        </p:nvSpPr>
        <p:spPr/>
        <p:txBody>
          <a:bodyPr/>
          <a:lstStyle/>
          <a:p>
            <a:fld id="{BDFD9B4B-A3B5-420E-82AD-C1DBA1AF10B4}" type="slidenum">
              <a:rPr lang="en-GB" smtClean="0"/>
              <a:t>48</a:t>
            </a:fld>
            <a:endParaRPr lang="en-GB"/>
          </a:p>
        </p:txBody>
      </p:sp>
      <p:pic>
        <p:nvPicPr>
          <p:cNvPr id="2" name="Picture 1">
            <a:extLst>
              <a:ext uri="{FF2B5EF4-FFF2-40B4-BE49-F238E27FC236}">
                <a16:creationId xmlns:a16="http://schemas.microsoft.com/office/drawing/2014/main" id="{EC12CEC2-976C-4F48-AC98-75734DE2BAE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897" r="1989"/>
          <a:stretch/>
        </p:blipFill>
        <p:spPr>
          <a:xfrm>
            <a:off x="5231119" y="402672"/>
            <a:ext cx="6758961" cy="5603558"/>
          </a:xfrm>
          <a:prstGeom prst="rect">
            <a:avLst/>
          </a:prstGeom>
        </p:spPr>
      </p:pic>
    </p:spTree>
    <p:extLst>
      <p:ext uri="{BB962C8B-B14F-4D97-AF65-F5344CB8AC3E}">
        <p14:creationId xmlns:p14="http://schemas.microsoft.com/office/powerpoint/2010/main" val="3822664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07B5-4B68-4035-9499-892C6E9C231F}"/>
              </a:ext>
            </a:extLst>
          </p:cNvPr>
          <p:cNvSpPr>
            <a:spLocks noGrp="1"/>
          </p:cNvSpPr>
          <p:nvPr>
            <p:ph type="title"/>
          </p:nvPr>
        </p:nvSpPr>
        <p:spPr/>
        <p:txBody>
          <a:bodyPr/>
          <a:lstStyle/>
          <a:p>
            <a:r>
              <a:rPr lang="en-GB" b="1" dirty="0"/>
              <a:t>Philosophy comes before evidence</a:t>
            </a:r>
          </a:p>
        </p:txBody>
      </p:sp>
      <p:sp>
        <p:nvSpPr>
          <p:cNvPr id="4" name="Slide Number Placeholder 3">
            <a:extLst>
              <a:ext uri="{FF2B5EF4-FFF2-40B4-BE49-F238E27FC236}">
                <a16:creationId xmlns:a16="http://schemas.microsoft.com/office/drawing/2014/main" id="{406164E5-452B-464E-A619-6258EB94B756}"/>
              </a:ext>
            </a:extLst>
          </p:cNvPr>
          <p:cNvSpPr>
            <a:spLocks noGrp="1"/>
          </p:cNvSpPr>
          <p:nvPr>
            <p:ph type="sldNum" sz="quarter" idx="12"/>
          </p:nvPr>
        </p:nvSpPr>
        <p:spPr/>
        <p:txBody>
          <a:bodyPr/>
          <a:lstStyle/>
          <a:p>
            <a:fld id="{BDFD9B4B-A3B5-420E-82AD-C1DBA1AF10B4}" type="slidenum">
              <a:rPr lang="en-GB" smtClean="0"/>
              <a:t>49</a:t>
            </a:fld>
            <a:endParaRPr lang="en-GB" dirty="0"/>
          </a:p>
        </p:txBody>
      </p:sp>
      <p:sp>
        <p:nvSpPr>
          <p:cNvPr id="5" name="Content Placeholder 2">
            <a:extLst>
              <a:ext uri="{FF2B5EF4-FFF2-40B4-BE49-F238E27FC236}">
                <a16:creationId xmlns:a16="http://schemas.microsoft.com/office/drawing/2014/main" id="{BCB2A9B2-F73C-4336-9CCD-F9EA78B7725B}"/>
              </a:ext>
            </a:extLst>
          </p:cNvPr>
          <p:cNvSpPr>
            <a:spLocks noGrp="1"/>
          </p:cNvSpPr>
          <p:nvPr>
            <p:ph idx="1"/>
          </p:nvPr>
        </p:nvSpPr>
        <p:spPr>
          <a:xfrm>
            <a:off x="159775" y="1690688"/>
            <a:ext cx="9633155" cy="4351338"/>
          </a:xfrm>
        </p:spPr>
        <p:txBody>
          <a:bodyPr>
            <a:noAutofit/>
          </a:bodyPr>
          <a:lstStyle/>
          <a:p>
            <a:pPr marL="0" indent="0" algn="ctr">
              <a:lnSpc>
                <a:spcPct val="100000"/>
              </a:lnSpc>
              <a:spcBef>
                <a:spcPts val="600"/>
              </a:spcBef>
              <a:buNone/>
            </a:pPr>
            <a:r>
              <a:rPr lang="en-US" sz="3200" dirty="0"/>
              <a:t>“</a:t>
            </a:r>
            <a:r>
              <a:rPr lang="en-US" sz="3200" dirty="0">
                <a:solidFill>
                  <a:srgbClr val="00B050"/>
                </a:solidFill>
              </a:rPr>
              <a:t>Preconceived notions have played a fundamental role in the study of fossil man</a:t>
            </a:r>
            <a:r>
              <a:rPr lang="en-US" sz="3200" dirty="0"/>
              <a:t>. Indeed, the science itself was not founded upon the evidence of fossils that needed explanation, but upon the notion that if mankind had evolved then fossils would provide the evidence of links between modern and ancestral forms. </a:t>
            </a:r>
            <a:r>
              <a:rPr lang="en-US" sz="3200" dirty="0">
                <a:solidFill>
                  <a:srgbClr val="00B050"/>
                </a:solidFill>
              </a:rPr>
              <a:t>Thus scientists have sought evidence to prove an idea</a:t>
            </a:r>
            <a:r>
              <a:rPr lang="en-US" sz="3200" dirty="0"/>
              <a:t>.”</a:t>
            </a:r>
          </a:p>
          <a:p>
            <a:pPr marL="0" indent="0" algn="ctr">
              <a:lnSpc>
                <a:spcPct val="100000"/>
              </a:lnSpc>
              <a:spcBef>
                <a:spcPts val="600"/>
              </a:spcBef>
              <a:buNone/>
            </a:pPr>
            <a:endParaRPr lang="en-US" sz="1400" dirty="0"/>
          </a:p>
          <a:p>
            <a:pPr marL="0" indent="0" algn="ctr">
              <a:lnSpc>
                <a:spcPct val="100000"/>
              </a:lnSpc>
              <a:spcBef>
                <a:spcPts val="600"/>
              </a:spcBef>
              <a:buNone/>
            </a:pPr>
            <a:r>
              <a:rPr lang="en-US" sz="1400" dirty="0"/>
              <a:t>(</a:t>
            </a:r>
            <a:r>
              <a:rPr lang="en-US" sz="1400" b="1" dirty="0"/>
              <a:t>John Reader</a:t>
            </a:r>
            <a:r>
              <a:rPr lang="en-US" sz="1400" dirty="0"/>
              <a:t>, Missing Links: The Hunt for Earliest Man, Penguin Books, 1990, p. xv)</a:t>
            </a:r>
          </a:p>
        </p:txBody>
      </p:sp>
      <p:grpSp>
        <p:nvGrpSpPr>
          <p:cNvPr id="6" name="Group 5">
            <a:extLst>
              <a:ext uri="{FF2B5EF4-FFF2-40B4-BE49-F238E27FC236}">
                <a16:creationId xmlns:a16="http://schemas.microsoft.com/office/drawing/2014/main" id="{5DF81828-7B3B-4F21-8612-E83570C7F812}"/>
              </a:ext>
            </a:extLst>
          </p:cNvPr>
          <p:cNvGrpSpPr/>
          <p:nvPr/>
        </p:nvGrpSpPr>
        <p:grpSpPr>
          <a:xfrm>
            <a:off x="10014153" y="1803860"/>
            <a:ext cx="2018072" cy="4248459"/>
            <a:chOff x="10014153" y="1036943"/>
            <a:chExt cx="2018072" cy="4248459"/>
          </a:xfrm>
        </p:grpSpPr>
        <p:sp>
          <p:nvSpPr>
            <p:cNvPr id="3" name="Rectangle 2">
              <a:extLst>
                <a:ext uri="{FF2B5EF4-FFF2-40B4-BE49-F238E27FC236}">
                  <a16:creationId xmlns:a16="http://schemas.microsoft.com/office/drawing/2014/main" id="{7366CE11-9FAE-404F-AED4-CFA51236F421}"/>
                </a:ext>
              </a:extLst>
            </p:cNvPr>
            <p:cNvSpPr/>
            <p:nvPr/>
          </p:nvSpPr>
          <p:spPr>
            <a:xfrm>
              <a:off x="10014153" y="2730857"/>
              <a:ext cx="2018072" cy="2554545"/>
            </a:xfrm>
            <a:prstGeom prst="rect">
              <a:avLst/>
            </a:prstGeom>
          </p:spPr>
          <p:txBody>
            <a:bodyPr wrap="square">
              <a:spAutoFit/>
            </a:bodyPr>
            <a:lstStyle/>
            <a:p>
              <a:r>
                <a:rPr lang="en-US" sz="1600" b="1" dirty="0"/>
                <a:t>John Reader.</a:t>
              </a:r>
              <a:endParaRPr lang="en-GB" sz="1600" dirty="0"/>
            </a:p>
            <a:p>
              <a:r>
                <a:rPr lang="en-GB" sz="1600" dirty="0"/>
                <a:t>Holds an Honorary Research Fellowship in the Department of Anthropology at University College London and is a fellow of the Royal Anthropological Institute.</a:t>
              </a:r>
            </a:p>
          </p:txBody>
        </p:sp>
        <p:pic>
          <p:nvPicPr>
            <p:cNvPr id="2050" name="Picture 2" descr="Image result for John Reader">
              <a:extLst>
                <a:ext uri="{FF2B5EF4-FFF2-40B4-BE49-F238E27FC236}">
                  <a16:creationId xmlns:a16="http://schemas.microsoft.com/office/drawing/2014/main" id="{8F341215-9230-4EBC-B64D-47549EF66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65" t="12222" r="29570" b="21009"/>
            <a:stretch/>
          </p:blipFill>
          <p:spPr bwMode="auto">
            <a:xfrm>
              <a:off x="10082978" y="1036943"/>
              <a:ext cx="1361769" cy="16096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840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A3C4235-2D87-414A-9397-8A6772EC0DD6}"/>
              </a:ext>
            </a:extLst>
          </p:cNvPr>
          <p:cNvSpPr>
            <a:spLocks noGrp="1" noChangeArrowheads="1"/>
          </p:cNvSpPr>
          <p:nvPr>
            <p:ph type="title"/>
          </p:nvPr>
        </p:nvSpPr>
        <p:spPr/>
        <p:txBody>
          <a:bodyPr/>
          <a:lstStyle/>
          <a:p>
            <a:r>
              <a:rPr lang="en-GB" altLang="en-US" b="1" i="0" dirty="0">
                <a:solidFill>
                  <a:prstClr val="black"/>
                </a:solidFill>
              </a:rPr>
              <a:t>Allah’s Creation: Humans and Animals </a:t>
            </a:r>
            <a:endParaRPr lang="en-GB" altLang="en-US" sz="2400" b="1" i="0" dirty="0"/>
          </a:p>
        </p:txBody>
      </p:sp>
      <p:sp>
        <p:nvSpPr>
          <p:cNvPr id="3" name="Content Placeholder 2">
            <a:extLst>
              <a:ext uri="{FF2B5EF4-FFF2-40B4-BE49-F238E27FC236}">
                <a16:creationId xmlns:a16="http://schemas.microsoft.com/office/drawing/2014/main" id="{74EB320C-AC55-4629-8AC4-74CB710A628B}"/>
              </a:ext>
            </a:extLst>
          </p:cNvPr>
          <p:cNvSpPr>
            <a:spLocks noGrp="1"/>
          </p:cNvSpPr>
          <p:nvPr>
            <p:ph idx="1"/>
          </p:nvPr>
        </p:nvSpPr>
        <p:spPr/>
        <p:txBody>
          <a:bodyPr>
            <a:normAutofit/>
          </a:bodyPr>
          <a:lstStyle/>
          <a:p>
            <a:pPr algn="ctr">
              <a:lnSpc>
                <a:spcPct val="100000"/>
              </a:lnSpc>
              <a:spcBef>
                <a:spcPts val="0"/>
              </a:spcBef>
              <a:spcAft>
                <a:spcPts val="600"/>
              </a:spcAft>
              <a:buFontTx/>
              <a:buNone/>
            </a:pPr>
            <a:r>
              <a:rPr lang="ar-SA" sz="4800" dirty="0">
                <a:latin typeface="Traditional Arabic" panose="02020603050405020304" pitchFamily="18" charset="-78"/>
                <a:cs typeface="Traditional Arabic" panose="02020603050405020304" pitchFamily="18" charset="-78"/>
              </a:rPr>
              <a:t>خَلَقَكُم </a:t>
            </a:r>
            <a:r>
              <a:rPr lang="ar-SA" sz="4800" dirty="0">
                <a:solidFill>
                  <a:srgbClr val="00B050"/>
                </a:solidFill>
                <a:latin typeface="Traditional Arabic" panose="02020603050405020304" pitchFamily="18" charset="-78"/>
                <a:cs typeface="Traditional Arabic" panose="02020603050405020304" pitchFamily="18" charset="-78"/>
              </a:rPr>
              <a:t>مِّن نَّفْسٍ وَاحِدَةٍ </a:t>
            </a:r>
            <a:r>
              <a:rPr lang="ar-SA" sz="4800" dirty="0">
                <a:latin typeface="Traditional Arabic" panose="02020603050405020304" pitchFamily="18" charset="-78"/>
                <a:cs typeface="Traditional Arabic" panose="02020603050405020304" pitchFamily="18" charset="-78"/>
              </a:rPr>
              <a:t>ثُمَّ جَعَلَ مِنْهَا زَوْجَهَا </a:t>
            </a:r>
            <a:r>
              <a:rPr lang="ar-SA" sz="4800" dirty="0">
                <a:solidFill>
                  <a:srgbClr val="00B050"/>
                </a:solidFill>
                <a:latin typeface="Traditional Arabic" panose="02020603050405020304" pitchFamily="18" charset="-78"/>
                <a:cs typeface="Traditional Arabic" panose="02020603050405020304" pitchFamily="18" charset="-78"/>
              </a:rPr>
              <a:t>وَأَنزَلَ لَكُم مِّنَ الْأَنْعَامِ ثَمَانِيَةَ أَزْوَاجٍ</a:t>
            </a:r>
            <a:endParaRPr lang="en-IE" altLang="en-US" sz="4800" dirty="0">
              <a:solidFill>
                <a:srgbClr val="00B050"/>
              </a:solidFill>
              <a:latin typeface="Traditional Arabic" panose="02020603050405020304" pitchFamily="18" charset="-78"/>
              <a:cs typeface="Traditional Arabic" panose="02020603050405020304" pitchFamily="18" charset="-78"/>
            </a:endParaRPr>
          </a:p>
          <a:p>
            <a:pPr algn="ctr">
              <a:lnSpc>
                <a:spcPct val="100000"/>
              </a:lnSpc>
              <a:spcBef>
                <a:spcPts val="0"/>
              </a:spcBef>
              <a:spcAft>
                <a:spcPts val="600"/>
              </a:spcAft>
              <a:buFontTx/>
              <a:buNone/>
            </a:pPr>
            <a:endParaRPr lang="en-IE" altLang="en-US" sz="1200" dirty="0"/>
          </a:p>
          <a:p>
            <a:pPr algn="ctr">
              <a:lnSpc>
                <a:spcPct val="100000"/>
              </a:lnSpc>
              <a:spcBef>
                <a:spcPts val="0"/>
              </a:spcBef>
              <a:spcAft>
                <a:spcPts val="600"/>
              </a:spcAft>
              <a:buFontTx/>
              <a:buNone/>
            </a:pPr>
            <a:r>
              <a:rPr lang="en-IE" altLang="en-US" sz="3600" dirty="0"/>
              <a:t>He has created you </a:t>
            </a:r>
            <a:r>
              <a:rPr lang="en-IE" altLang="en-US" sz="3600" dirty="0">
                <a:solidFill>
                  <a:srgbClr val="00B050"/>
                </a:solidFill>
              </a:rPr>
              <a:t>from a single being</a:t>
            </a:r>
            <a:r>
              <a:rPr lang="en-IE" altLang="en-US" sz="3600" dirty="0"/>
              <a:t>, then made its mate of the same (kind), and He has </a:t>
            </a:r>
            <a:r>
              <a:rPr lang="en-IE" altLang="en-US" sz="3600" dirty="0">
                <a:solidFill>
                  <a:srgbClr val="00B050"/>
                </a:solidFill>
              </a:rPr>
              <a:t>sent down for you, of the livestock, eight pairs</a:t>
            </a:r>
            <a:r>
              <a:rPr lang="en-IE" altLang="en-US" sz="3600" dirty="0"/>
              <a:t>. …</a:t>
            </a:r>
          </a:p>
          <a:p>
            <a:pPr algn="ctr">
              <a:lnSpc>
                <a:spcPct val="100000"/>
              </a:lnSpc>
              <a:spcBef>
                <a:spcPts val="0"/>
              </a:spcBef>
              <a:spcAft>
                <a:spcPts val="600"/>
              </a:spcAft>
              <a:buFontTx/>
              <a:buNone/>
            </a:pPr>
            <a:r>
              <a:rPr lang="en-IE" altLang="en-US" sz="3200" dirty="0"/>
              <a:t>(Qur’an </a:t>
            </a:r>
            <a:r>
              <a:rPr lang="en-GB" altLang="en-US" sz="3200" dirty="0"/>
              <a:t>39:6</a:t>
            </a:r>
            <a:r>
              <a:rPr lang="en-IE" altLang="en-US" sz="3200" dirty="0"/>
              <a:t>)</a:t>
            </a:r>
            <a:endParaRPr lang="en-GB" altLang="en-US" sz="3200" dirty="0"/>
          </a:p>
        </p:txBody>
      </p:sp>
      <p:sp>
        <p:nvSpPr>
          <p:cNvPr id="2" name="Slide Number Placeholder 1">
            <a:extLst>
              <a:ext uri="{FF2B5EF4-FFF2-40B4-BE49-F238E27FC236}">
                <a16:creationId xmlns:a16="http://schemas.microsoft.com/office/drawing/2014/main" id="{1B147853-48F9-4B53-9B44-46A87FBA449B}"/>
              </a:ext>
            </a:extLst>
          </p:cNvPr>
          <p:cNvSpPr>
            <a:spLocks noGrp="1"/>
          </p:cNvSpPr>
          <p:nvPr>
            <p:ph type="sldNum" sz="quarter" idx="12"/>
          </p:nvPr>
        </p:nvSpPr>
        <p:spPr/>
        <p:txBody>
          <a:bodyPr/>
          <a:lstStyle/>
          <a:p>
            <a:fld id="{BDFD9B4B-A3B5-420E-82AD-C1DBA1AF10B4}" type="slidenum">
              <a:rPr lang="en-GB" smtClean="0"/>
              <a:t>5</a:t>
            </a:fld>
            <a:endParaRPr lang="en-GB"/>
          </a:p>
        </p:txBody>
      </p:sp>
    </p:spTree>
    <p:extLst>
      <p:ext uri="{BB962C8B-B14F-4D97-AF65-F5344CB8AC3E}">
        <p14:creationId xmlns:p14="http://schemas.microsoft.com/office/powerpoint/2010/main" val="2084972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55B6-56EC-411C-9470-1D9800512F54}"/>
              </a:ext>
            </a:extLst>
          </p:cNvPr>
          <p:cNvSpPr>
            <a:spLocks noGrp="1"/>
          </p:cNvSpPr>
          <p:nvPr>
            <p:ph type="title"/>
          </p:nvPr>
        </p:nvSpPr>
        <p:spPr>
          <a:xfrm>
            <a:off x="838200" y="365126"/>
            <a:ext cx="10515600" cy="987814"/>
          </a:xfrm>
        </p:spPr>
        <p:txBody>
          <a:bodyPr/>
          <a:lstStyle/>
          <a:p>
            <a:r>
              <a:rPr lang="en-GB" altLang="en-US" b="1" dirty="0"/>
              <a:t>Little evidence, large claims</a:t>
            </a:r>
            <a:endParaRPr lang="en-GB" dirty="0"/>
          </a:p>
        </p:txBody>
      </p:sp>
      <p:sp>
        <p:nvSpPr>
          <p:cNvPr id="3" name="Content Placeholder 2">
            <a:extLst>
              <a:ext uri="{FF2B5EF4-FFF2-40B4-BE49-F238E27FC236}">
                <a16:creationId xmlns:a16="http://schemas.microsoft.com/office/drawing/2014/main" id="{56D4021C-E994-42EE-B436-AF04AE4F535B}"/>
              </a:ext>
            </a:extLst>
          </p:cNvPr>
          <p:cNvSpPr>
            <a:spLocks noGrp="1"/>
          </p:cNvSpPr>
          <p:nvPr>
            <p:ph idx="1"/>
          </p:nvPr>
        </p:nvSpPr>
        <p:spPr>
          <a:xfrm>
            <a:off x="11728" y="1492898"/>
            <a:ext cx="10515601" cy="4863451"/>
          </a:xfrm>
        </p:spPr>
        <p:txBody>
          <a:bodyPr>
            <a:normAutofit/>
          </a:bodyPr>
          <a:lstStyle/>
          <a:p>
            <a:pPr marL="0" indent="0" algn="ctr">
              <a:buNone/>
            </a:pPr>
            <a:r>
              <a:rPr lang="en-US" sz="3200" dirty="0"/>
              <a:t>“Biologists would dearly like to know how modern apes, modern humans and the various ancestral </a:t>
            </a:r>
            <a:r>
              <a:rPr lang="en-US" sz="3200" dirty="0">
                <a:solidFill>
                  <a:srgbClr val="F4B183"/>
                </a:solidFill>
              </a:rPr>
              <a:t>hominids</a:t>
            </a:r>
            <a:r>
              <a:rPr lang="en-US" sz="3200" dirty="0"/>
              <a:t> have evolved from a common ancestor. Unfortunately, the fossil record is somewhat incomplete as far as the hominids are concerned, …. David </a:t>
            </a:r>
            <a:r>
              <a:rPr lang="en-US" sz="3200" dirty="0" err="1"/>
              <a:t>Pilbeam</a:t>
            </a:r>
            <a:r>
              <a:rPr lang="en-US" sz="3200" dirty="0"/>
              <a:t> comments wryly, “</a:t>
            </a:r>
            <a:r>
              <a:rPr lang="en-US" sz="3200" dirty="0">
                <a:solidFill>
                  <a:srgbClr val="00B050"/>
                </a:solidFill>
              </a:rPr>
              <a:t>If you brought in a smart scientist from another discipline and showed him the meagre evidence we’ve got he’d surely say, ‘forget it: there isn’t enough to go on’.””</a:t>
            </a:r>
          </a:p>
          <a:p>
            <a:pPr marL="0" indent="0" algn="ctr">
              <a:buNone/>
            </a:pPr>
            <a:endParaRPr lang="en-US" sz="1400" dirty="0"/>
          </a:p>
          <a:p>
            <a:pPr marL="0" indent="0" algn="ctr">
              <a:buNone/>
            </a:pPr>
            <a:r>
              <a:rPr lang="en-US" sz="1400" dirty="0"/>
              <a:t>(</a:t>
            </a:r>
            <a:r>
              <a:rPr lang="en-US" sz="1400" b="1" dirty="0"/>
              <a:t>Richard E. Leakey</a:t>
            </a:r>
            <a:r>
              <a:rPr lang="en-US" sz="1400" dirty="0"/>
              <a:t>, The Making of Mankind, E.P. Dutton, New York, p. 43, 1981.)</a:t>
            </a:r>
          </a:p>
        </p:txBody>
      </p:sp>
      <p:sp>
        <p:nvSpPr>
          <p:cNvPr id="4" name="Slide Number Placeholder 3">
            <a:extLst>
              <a:ext uri="{FF2B5EF4-FFF2-40B4-BE49-F238E27FC236}">
                <a16:creationId xmlns:a16="http://schemas.microsoft.com/office/drawing/2014/main" id="{91EDDC8B-169F-425F-A2B2-771C6ECE2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D9B4B-A3B5-420E-82AD-C1DBA1AF10B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F68BE6D-C525-4C4A-A5A8-EFC9B6DA6D9C}"/>
              </a:ext>
            </a:extLst>
          </p:cNvPr>
          <p:cNvGrpSpPr/>
          <p:nvPr/>
        </p:nvGrpSpPr>
        <p:grpSpPr>
          <a:xfrm>
            <a:off x="10659212" y="646871"/>
            <a:ext cx="1532788" cy="2906235"/>
            <a:chOff x="10659212" y="1732741"/>
            <a:chExt cx="1532788" cy="2906235"/>
          </a:xfrm>
        </p:grpSpPr>
        <p:pic>
          <p:nvPicPr>
            <p:cNvPr id="3074" name="Picture 2" descr="Image result for richard e leakey">
              <a:extLst>
                <a:ext uri="{FF2B5EF4-FFF2-40B4-BE49-F238E27FC236}">
                  <a16:creationId xmlns:a16="http://schemas.microsoft.com/office/drawing/2014/main" id="{52D35182-AE5D-44B3-8271-4D0DD9205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280" b="16606"/>
            <a:stretch/>
          </p:blipFill>
          <p:spPr bwMode="auto">
            <a:xfrm>
              <a:off x="10752987" y="1732741"/>
              <a:ext cx="930520" cy="1151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89B7CD-6863-4DCE-8E38-8D37BE094262}"/>
                </a:ext>
              </a:extLst>
            </p:cNvPr>
            <p:cNvSpPr txBox="1"/>
            <p:nvPr/>
          </p:nvSpPr>
          <p:spPr>
            <a:xfrm>
              <a:off x="10659212" y="2884650"/>
              <a:ext cx="1532788" cy="1754326"/>
            </a:xfrm>
            <a:prstGeom prst="rect">
              <a:avLst/>
            </a:prstGeom>
            <a:noFill/>
          </p:spPr>
          <p:txBody>
            <a:bodyPr wrap="square" rtlCol="0">
              <a:spAutoFit/>
            </a:bodyPr>
            <a:lstStyle/>
            <a:p>
              <a:pPr lvl="0">
                <a:defRPr/>
              </a:pPr>
              <a:r>
                <a:rPr lang="en-US" b="1" dirty="0"/>
                <a:t>Richard E. Leakey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Recognised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paleoanthro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pologist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atheist</a:t>
              </a:r>
            </a:p>
          </p:txBody>
        </p:sp>
      </p:grpSp>
      <p:sp>
        <p:nvSpPr>
          <p:cNvPr id="8" name="TextBox 7">
            <a:extLst>
              <a:ext uri="{FF2B5EF4-FFF2-40B4-BE49-F238E27FC236}">
                <a16:creationId xmlns:a16="http://schemas.microsoft.com/office/drawing/2014/main" id="{E78D1AC6-ED58-4509-B3E3-72ECE76185A2}"/>
              </a:ext>
            </a:extLst>
          </p:cNvPr>
          <p:cNvSpPr txBox="1"/>
          <p:nvPr/>
        </p:nvSpPr>
        <p:spPr>
          <a:xfrm>
            <a:off x="11728" y="5924181"/>
            <a:ext cx="2524995" cy="923330"/>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Hominid: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Includes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humans, chimpanzees, gorillas, and orangutans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99326BF-1CC8-4F85-921E-F7B88D237FED}"/>
              </a:ext>
            </a:extLst>
          </p:cNvPr>
          <p:cNvGrpSpPr/>
          <p:nvPr/>
        </p:nvGrpSpPr>
        <p:grpSpPr>
          <a:xfrm>
            <a:off x="10701570" y="3553106"/>
            <a:ext cx="1622313" cy="2713422"/>
            <a:chOff x="9130679" y="327055"/>
            <a:chExt cx="1622313" cy="2713422"/>
          </a:xfrm>
        </p:grpSpPr>
        <p:pic>
          <p:nvPicPr>
            <p:cNvPr id="10" name="Picture 2" descr="David R. Pilbeam">
              <a:extLst>
                <a:ext uri="{FF2B5EF4-FFF2-40B4-BE49-F238E27FC236}">
                  <a16:creationId xmlns:a16="http://schemas.microsoft.com/office/drawing/2014/main" id="{ECDF95C2-600F-43C1-97C6-5D56CE77D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1328" y="327055"/>
              <a:ext cx="1022705" cy="12499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47E38B7-906E-4DB5-B2A8-CE15DA6C4E6F}"/>
                </a:ext>
              </a:extLst>
            </p:cNvPr>
            <p:cNvSpPr/>
            <p:nvPr/>
          </p:nvSpPr>
          <p:spPr>
            <a:xfrm>
              <a:off x="9130679" y="1563149"/>
              <a:ext cx="1622313" cy="1477328"/>
            </a:xfrm>
            <a:prstGeom prst="rect">
              <a:avLst/>
            </a:prstGeom>
          </p:spPr>
          <p:txBody>
            <a:bodyPr wrap="square">
              <a:spAutoFit/>
            </a:bodyPr>
            <a:lstStyle/>
            <a:p>
              <a:pPr lvl="0">
                <a:defRPr/>
              </a:pPr>
              <a:r>
                <a:rPr lang="en-US" b="1" dirty="0"/>
                <a:t>David</a:t>
              </a:r>
              <a:r>
                <a:rPr lang="en-US" dirty="0"/>
                <a:t> </a:t>
              </a:r>
              <a:r>
                <a:rPr kumimoji="0" lang="en-US" sz="1800" b="1" i="0" u="none" strike="noStrike" kern="1200" cap="none" spc="0" normalizeH="0" baseline="0" noProof="0" dirty="0" err="1">
                  <a:ln>
                    <a:noFill/>
                  </a:ln>
                  <a:solidFill>
                    <a:srgbClr val="1E1E1E"/>
                  </a:solidFill>
                  <a:effectLst/>
                  <a:uLnTx/>
                  <a:uFillTx/>
                  <a:latin typeface="Calibri" panose="020F0502020204030204"/>
                  <a:ea typeface="+mn-ea"/>
                  <a:cs typeface="+mn-cs"/>
                </a:rPr>
                <a:t>Pilbeam</a:t>
              </a:r>
              <a:r>
                <a:rPr kumimoji="0" lang="en-US" sz="1800" b="0" i="0" u="none" strike="noStrike" kern="1200" cap="none" spc="0" normalizeH="0" baseline="0" noProof="0" dirty="0">
                  <a:ln>
                    <a:noFill/>
                  </a:ln>
                  <a:solidFill>
                    <a:srgbClr val="1E1E1E"/>
                  </a:solidFill>
                  <a:effectLst/>
                  <a:uLnTx/>
                  <a:uFillTx/>
                  <a:latin typeface="Calibri" panose="020F0502020204030204"/>
                  <a:ea typeface="+mn-ea"/>
                  <a:cs typeface="+mn-cs"/>
                </a:rPr>
                <a:t>: Professor of Human Evolution.  Noted expert.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9850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85F9-DC0D-4883-9BE8-AEDB776E6ED1}"/>
              </a:ext>
            </a:extLst>
          </p:cNvPr>
          <p:cNvSpPr>
            <a:spLocks noGrp="1"/>
          </p:cNvSpPr>
          <p:nvPr>
            <p:ph type="title"/>
          </p:nvPr>
        </p:nvSpPr>
        <p:spPr>
          <a:xfrm>
            <a:off x="838200" y="365126"/>
            <a:ext cx="10515600" cy="1015806"/>
          </a:xfrm>
        </p:spPr>
        <p:txBody>
          <a:bodyPr/>
          <a:lstStyle/>
          <a:p>
            <a:r>
              <a:rPr lang="en-GB" altLang="en-US" b="1" dirty="0"/>
              <a:t>Little evidence, large claims</a:t>
            </a:r>
            <a:endParaRPr lang="en-GB" i="0" dirty="0"/>
          </a:p>
        </p:txBody>
      </p:sp>
      <p:sp>
        <p:nvSpPr>
          <p:cNvPr id="3" name="Content Placeholder 2">
            <a:extLst>
              <a:ext uri="{FF2B5EF4-FFF2-40B4-BE49-F238E27FC236}">
                <a16:creationId xmlns:a16="http://schemas.microsoft.com/office/drawing/2014/main" id="{D6361864-C2D2-43B9-81C5-AA076FC8A5EF}"/>
              </a:ext>
            </a:extLst>
          </p:cNvPr>
          <p:cNvSpPr>
            <a:spLocks noGrp="1"/>
          </p:cNvSpPr>
          <p:nvPr>
            <p:ph idx="1"/>
          </p:nvPr>
        </p:nvSpPr>
        <p:spPr>
          <a:xfrm>
            <a:off x="328246" y="1512636"/>
            <a:ext cx="9985131" cy="4843714"/>
          </a:xfrm>
        </p:spPr>
        <p:txBody>
          <a:bodyPr>
            <a:normAutofit fontScale="85000" lnSpcReduction="20000"/>
          </a:bodyPr>
          <a:lstStyle/>
          <a:p>
            <a:pPr marL="0" indent="0" algn="ctr">
              <a:lnSpc>
                <a:spcPct val="120000"/>
              </a:lnSpc>
              <a:spcBef>
                <a:spcPts val="600"/>
              </a:spcBef>
              <a:buNone/>
            </a:pPr>
            <a:r>
              <a:rPr lang="en-US" sz="3600" i="0" dirty="0"/>
              <a:t>“Of the various transitions that occurred during human evolution, the transition from Australopithecus </a:t>
            </a:r>
            <a:r>
              <a:rPr lang="en-US" sz="3600" i="1" dirty="0">
                <a:solidFill>
                  <a:srgbClr val="00B050"/>
                </a:solidFill>
              </a:rPr>
              <a:t>(ape like) </a:t>
            </a:r>
            <a:r>
              <a:rPr lang="en-US" sz="3600" i="0" dirty="0"/>
              <a:t>to Homo </a:t>
            </a:r>
            <a:r>
              <a:rPr lang="en-US" sz="3600" i="1" dirty="0">
                <a:solidFill>
                  <a:srgbClr val="00B050"/>
                </a:solidFill>
              </a:rPr>
              <a:t>(human like) </a:t>
            </a:r>
            <a:r>
              <a:rPr lang="en-US" sz="3600" i="0" dirty="0"/>
              <a:t>was undoubtedly one of the most critical in its magnitude and consequences. As with many key evolutionary events, there is both good and bad news. </a:t>
            </a:r>
            <a:r>
              <a:rPr lang="en-US" sz="3600" i="0" dirty="0">
                <a:solidFill>
                  <a:srgbClr val="00B050"/>
                </a:solidFill>
              </a:rPr>
              <a:t>First, the bad news is that many details of this transition are obscure because of the paucity of the fossil and archaeological records.”</a:t>
            </a:r>
          </a:p>
          <a:p>
            <a:pPr marL="0" indent="0" algn="ctr">
              <a:lnSpc>
                <a:spcPct val="100000"/>
              </a:lnSpc>
              <a:spcBef>
                <a:spcPts val="600"/>
              </a:spcBef>
              <a:buNone/>
            </a:pPr>
            <a:endParaRPr lang="en-US" sz="1600" i="0" dirty="0"/>
          </a:p>
          <a:p>
            <a:pPr marL="0" indent="0" algn="ctr">
              <a:lnSpc>
                <a:spcPct val="120000"/>
              </a:lnSpc>
              <a:spcBef>
                <a:spcPts val="600"/>
              </a:spcBef>
              <a:buNone/>
            </a:pPr>
            <a:r>
              <a:rPr lang="en-US" sz="1600" i="0" dirty="0"/>
              <a:t>(Harvard paleontologists </a:t>
            </a:r>
            <a:r>
              <a:rPr lang="en-US" sz="1600" b="1" i="0" dirty="0"/>
              <a:t>Lieberman, </a:t>
            </a:r>
            <a:r>
              <a:rPr lang="en-US" sz="1600" b="1" i="0" dirty="0" err="1"/>
              <a:t>Pilbeam</a:t>
            </a:r>
            <a:r>
              <a:rPr lang="en-US" sz="1600" b="1" i="0" dirty="0"/>
              <a:t>, and Wrangham</a:t>
            </a:r>
            <a:r>
              <a:rPr lang="en-US" sz="1600" i="0" dirty="0"/>
              <a:t>, “The Transition from Australopithecus to Homo,” Chapter 1, 2009.) Bracketed text is my addition.</a:t>
            </a:r>
          </a:p>
        </p:txBody>
      </p:sp>
      <p:sp>
        <p:nvSpPr>
          <p:cNvPr id="4" name="Slide Number Placeholder 3">
            <a:extLst>
              <a:ext uri="{FF2B5EF4-FFF2-40B4-BE49-F238E27FC236}">
                <a16:creationId xmlns:a16="http://schemas.microsoft.com/office/drawing/2014/main" id="{8A86548F-04E7-4F6E-974D-ECC71533E745}"/>
              </a:ext>
            </a:extLst>
          </p:cNvPr>
          <p:cNvSpPr>
            <a:spLocks noGrp="1"/>
          </p:cNvSpPr>
          <p:nvPr>
            <p:ph type="sldNum" sz="quarter" idx="12"/>
          </p:nvPr>
        </p:nvSpPr>
        <p:spPr/>
        <p:txBody>
          <a:bodyPr/>
          <a:lstStyle/>
          <a:p>
            <a:fld id="{BDFD9B4B-A3B5-420E-82AD-C1DBA1AF10B4}" type="slidenum">
              <a:rPr lang="en-GB" smtClean="0"/>
              <a:t>51</a:t>
            </a:fld>
            <a:endParaRPr lang="en-GB" dirty="0"/>
          </a:p>
        </p:txBody>
      </p:sp>
      <p:grpSp>
        <p:nvGrpSpPr>
          <p:cNvPr id="20" name="Group 19">
            <a:extLst>
              <a:ext uri="{FF2B5EF4-FFF2-40B4-BE49-F238E27FC236}">
                <a16:creationId xmlns:a16="http://schemas.microsoft.com/office/drawing/2014/main" id="{0A5FC2DA-E8E6-46BC-86A4-C6657102819A}"/>
              </a:ext>
            </a:extLst>
          </p:cNvPr>
          <p:cNvGrpSpPr/>
          <p:nvPr/>
        </p:nvGrpSpPr>
        <p:grpSpPr>
          <a:xfrm>
            <a:off x="10317870" y="822337"/>
            <a:ext cx="1622313" cy="2388296"/>
            <a:chOff x="9052023" y="91108"/>
            <a:chExt cx="1622313" cy="2388296"/>
          </a:xfrm>
        </p:grpSpPr>
        <p:pic>
          <p:nvPicPr>
            <p:cNvPr id="1026" name="Picture 2" descr="David R. Pilbeam">
              <a:extLst>
                <a:ext uri="{FF2B5EF4-FFF2-40B4-BE49-F238E27FC236}">
                  <a16:creationId xmlns:a16="http://schemas.microsoft.com/office/drawing/2014/main" id="{57F224EA-3943-41CB-BF4E-5A514D99F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3" b="17837"/>
            <a:stretch/>
          </p:blipFill>
          <p:spPr bwMode="auto">
            <a:xfrm>
              <a:off x="9151925" y="91108"/>
              <a:ext cx="1072104" cy="13110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668C597-93BE-4CE1-970C-4C3288C75B57}"/>
                </a:ext>
              </a:extLst>
            </p:cNvPr>
            <p:cNvSpPr/>
            <p:nvPr/>
          </p:nvSpPr>
          <p:spPr>
            <a:xfrm>
              <a:off x="9052023" y="1402186"/>
              <a:ext cx="1622313" cy="1077218"/>
            </a:xfrm>
            <a:prstGeom prst="rect">
              <a:avLst/>
            </a:prstGeom>
          </p:spPr>
          <p:txBody>
            <a:bodyPr wrap="square">
              <a:spAutoFit/>
            </a:bodyPr>
            <a:lstStyle/>
            <a:p>
              <a:r>
                <a:rPr lang="en-US" sz="1600" b="1" dirty="0" err="1">
                  <a:solidFill>
                    <a:srgbClr val="1E1E1E"/>
                  </a:solidFill>
                </a:rPr>
                <a:t>Pilbeam</a:t>
              </a:r>
              <a:r>
                <a:rPr lang="en-US" sz="1600" b="1" dirty="0">
                  <a:solidFill>
                    <a:srgbClr val="1E1E1E"/>
                  </a:solidFill>
                </a:rPr>
                <a:t>.</a:t>
              </a:r>
            </a:p>
            <a:p>
              <a:r>
                <a:rPr lang="en-US" sz="1600" dirty="0">
                  <a:solidFill>
                    <a:srgbClr val="1E1E1E"/>
                  </a:solidFill>
                </a:rPr>
                <a:t>Harvard. Professor of Human Evolution</a:t>
              </a:r>
              <a:endParaRPr lang="en-GB" sz="1600" dirty="0"/>
            </a:p>
          </p:txBody>
        </p:sp>
      </p:grpSp>
      <p:grpSp>
        <p:nvGrpSpPr>
          <p:cNvPr id="21" name="Group 20">
            <a:extLst>
              <a:ext uri="{FF2B5EF4-FFF2-40B4-BE49-F238E27FC236}">
                <a16:creationId xmlns:a16="http://schemas.microsoft.com/office/drawing/2014/main" id="{685EE22F-55DB-4DE8-86FE-8D2E15FE85AC}"/>
              </a:ext>
            </a:extLst>
          </p:cNvPr>
          <p:cNvGrpSpPr/>
          <p:nvPr/>
        </p:nvGrpSpPr>
        <p:grpSpPr>
          <a:xfrm>
            <a:off x="10463987" y="3333304"/>
            <a:ext cx="1787701" cy="3023046"/>
            <a:chOff x="9625091" y="3422347"/>
            <a:chExt cx="1787701" cy="3023046"/>
          </a:xfrm>
        </p:grpSpPr>
        <p:pic>
          <p:nvPicPr>
            <p:cNvPr id="1030" name="Picture 6" descr="Daniel Lieberman">
              <a:extLst>
                <a:ext uri="{FF2B5EF4-FFF2-40B4-BE49-F238E27FC236}">
                  <a16:creationId xmlns:a16="http://schemas.microsoft.com/office/drawing/2014/main" id="{D4924577-6FBC-457E-B7CF-86CC4CD921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26" b="22493"/>
            <a:stretch/>
          </p:blipFill>
          <p:spPr bwMode="auto">
            <a:xfrm>
              <a:off x="9693917" y="3422347"/>
              <a:ext cx="1029071" cy="145338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1414301-43BE-4D81-B94E-57D847145768}"/>
                </a:ext>
              </a:extLst>
            </p:cNvPr>
            <p:cNvSpPr/>
            <p:nvPr/>
          </p:nvSpPr>
          <p:spPr>
            <a:xfrm>
              <a:off x="9625091" y="4875733"/>
              <a:ext cx="1787701" cy="1569660"/>
            </a:xfrm>
            <a:prstGeom prst="rect">
              <a:avLst/>
            </a:prstGeom>
          </p:spPr>
          <p:txBody>
            <a:bodyPr wrap="square">
              <a:spAutoFit/>
            </a:bodyPr>
            <a:lstStyle/>
            <a:p>
              <a:r>
                <a:rPr lang="en-US" sz="1600" b="1" dirty="0" err="1">
                  <a:solidFill>
                    <a:srgbClr val="1E1E1E"/>
                  </a:solidFill>
                </a:rPr>
                <a:t>Leiberman</a:t>
              </a:r>
              <a:endParaRPr lang="en-US" sz="1600" b="1" dirty="0">
                <a:solidFill>
                  <a:srgbClr val="1E1E1E"/>
                </a:solidFill>
              </a:endParaRPr>
            </a:p>
            <a:p>
              <a:r>
                <a:rPr lang="en-US" sz="1600" dirty="0">
                  <a:solidFill>
                    <a:srgbClr val="1E1E1E"/>
                  </a:solidFill>
                </a:rPr>
                <a:t>Harvard</a:t>
              </a:r>
              <a:r>
                <a:rPr lang="en-US" sz="1600" b="1" dirty="0">
                  <a:solidFill>
                    <a:srgbClr val="1E1E1E"/>
                  </a:solidFill>
                </a:rPr>
                <a:t>.</a:t>
              </a:r>
              <a:r>
                <a:rPr lang="en-US" sz="1600" dirty="0">
                  <a:solidFill>
                    <a:srgbClr val="1E1E1E"/>
                  </a:solidFill>
                </a:rPr>
                <a:t> </a:t>
              </a:r>
            </a:p>
            <a:p>
              <a:r>
                <a:rPr lang="en-US" sz="1600" dirty="0">
                  <a:solidFill>
                    <a:srgbClr val="1E1E1E"/>
                  </a:solidFill>
                </a:rPr>
                <a:t>Professor of Human Evolutionary Biology.  </a:t>
              </a:r>
              <a:endParaRPr lang="en-GB" sz="1600" dirty="0"/>
            </a:p>
          </p:txBody>
        </p:sp>
      </p:grpSp>
    </p:spTree>
    <p:extLst>
      <p:ext uri="{BB962C8B-B14F-4D97-AF65-F5344CB8AC3E}">
        <p14:creationId xmlns:p14="http://schemas.microsoft.com/office/powerpoint/2010/main" val="3615483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85F9-DC0D-4883-9BE8-AEDB776E6ED1}"/>
              </a:ext>
            </a:extLst>
          </p:cNvPr>
          <p:cNvSpPr>
            <a:spLocks noGrp="1"/>
          </p:cNvSpPr>
          <p:nvPr>
            <p:ph type="title"/>
          </p:nvPr>
        </p:nvSpPr>
        <p:spPr>
          <a:xfrm>
            <a:off x="838200" y="365126"/>
            <a:ext cx="10515600" cy="1015806"/>
          </a:xfrm>
        </p:spPr>
        <p:txBody>
          <a:bodyPr/>
          <a:lstStyle/>
          <a:p>
            <a:r>
              <a:rPr lang="en-GB" altLang="en-US" b="1" dirty="0"/>
              <a:t>Little evidence, large claims</a:t>
            </a:r>
            <a:endParaRPr lang="en-GB" i="0" dirty="0"/>
          </a:p>
        </p:txBody>
      </p:sp>
      <p:sp>
        <p:nvSpPr>
          <p:cNvPr id="3" name="Content Placeholder 2">
            <a:extLst>
              <a:ext uri="{FF2B5EF4-FFF2-40B4-BE49-F238E27FC236}">
                <a16:creationId xmlns:a16="http://schemas.microsoft.com/office/drawing/2014/main" id="{D6361864-C2D2-43B9-81C5-AA076FC8A5EF}"/>
              </a:ext>
            </a:extLst>
          </p:cNvPr>
          <p:cNvSpPr>
            <a:spLocks noGrp="1"/>
          </p:cNvSpPr>
          <p:nvPr>
            <p:ph idx="1"/>
          </p:nvPr>
        </p:nvSpPr>
        <p:spPr>
          <a:xfrm>
            <a:off x="328246" y="1512636"/>
            <a:ext cx="9237853" cy="4980238"/>
          </a:xfrm>
        </p:spPr>
        <p:txBody>
          <a:bodyPr>
            <a:normAutofit fontScale="92500" lnSpcReduction="10000"/>
          </a:bodyPr>
          <a:lstStyle/>
          <a:p>
            <a:pPr marL="0" indent="0" algn="ctr">
              <a:lnSpc>
                <a:spcPct val="100000"/>
              </a:lnSpc>
              <a:spcBef>
                <a:spcPts val="0"/>
              </a:spcBef>
              <a:spcAft>
                <a:spcPts val="600"/>
              </a:spcAft>
              <a:buNone/>
            </a:pPr>
            <a:r>
              <a:rPr lang="en-GB" sz="2900" dirty="0"/>
              <a:t>“Although the transition from </a:t>
            </a:r>
            <a:r>
              <a:rPr lang="en-GB" sz="2900" i="1" dirty="0"/>
              <a:t>Australopithecus</a:t>
            </a:r>
            <a:r>
              <a:rPr lang="en-GB" sz="2900" dirty="0"/>
              <a:t> to </a:t>
            </a:r>
            <a:r>
              <a:rPr lang="en-GB" sz="2900" i="1" dirty="0"/>
              <a:t>Homo</a:t>
            </a:r>
            <a:r>
              <a:rPr lang="en-GB" sz="2900" dirty="0"/>
              <a:t> is usually thought of as a momentous transformation, the fossil record bearing on the origin and earliest evolution of </a:t>
            </a:r>
            <a:r>
              <a:rPr lang="en-GB" sz="2900" i="1" dirty="0"/>
              <a:t>Homo</a:t>
            </a:r>
            <a:r>
              <a:rPr lang="en-GB" sz="2900" dirty="0"/>
              <a:t> is </a:t>
            </a:r>
            <a:r>
              <a:rPr lang="en-GB" sz="2900" dirty="0">
                <a:solidFill>
                  <a:srgbClr val="00B050"/>
                </a:solidFill>
              </a:rPr>
              <a:t>virtually undocumented</a:t>
            </a:r>
            <a:r>
              <a:rPr lang="en-GB" sz="2900" dirty="0"/>
              <a:t>”</a:t>
            </a:r>
          </a:p>
          <a:p>
            <a:pPr marL="0" indent="0" algn="ctr">
              <a:lnSpc>
                <a:spcPct val="100000"/>
              </a:lnSpc>
              <a:spcBef>
                <a:spcPts val="0"/>
              </a:spcBef>
              <a:spcAft>
                <a:spcPts val="600"/>
              </a:spcAft>
              <a:buNone/>
            </a:pPr>
            <a:endParaRPr lang="en-GB" sz="1900" dirty="0"/>
          </a:p>
          <a:p>
            <a:pPr marL="0" indent="0" algn="ctr">
              <a:lnSpc>
                <a:spcPct val="100000"/>
              </a:lnSpc>
              <a:spcBef>
                <a:spcPts val="0"/>
              </a:spcBef>
              <a:spcAft>
                <a:spcPts val="600"/>
              </a:spcAft>
              <a:buNone/>
            </a:pPr>
            <a:r>
              <a:rPr lang="en-GB" sz="2900" dirty="0"/>
              <a:t>“The origin and earliest evolution of the genus Homo perennially fascinate and frustrate in equal measure. Our fascination stems from the near-mythic qualities of uniqueness with which we tend to imbue the evolution of our lineage [4], whereas </a:t>
            </a:r>
            <a:r>
              <a:rPr lang="en-GB" sz="2900" dirty="0">
                <a:solidFill>
                  <a:srgbClr val="00B050"/>
                </a:solidFill>
              </a:rPr>
              <a:t>the frustration stems from critical gaps in the fossil record that actually bears on the first appearance of these features</a:t>
            </a:r>
            <a:r>
              <a:rPr lang="en-GB" sz="2900" dirty="0"/>
              <a:t>.” </a:t>
            </a:r>
          </a:p>
          <a:p>
            <a:pPr marL="0" indent="0" algn="ctr">
              <a:lnSpc>
                <a:spcPct val="100000"/>
              </a:lnSpc>
              <a:spcBef>
                <a:spcPts val="0"/>
              </a:spcBef>
              <a:spcAft>
                <a:spcPts val="600"/>
              </a:spcAft>
              <a:buNone/>
            </a:pPr>
            <a:endParaRPr lang="en-GB" sz="1600" dirty="0"/>
          </a:p>
          <a:p>
            <a:pPr marL="0" indent="0" algn="ctr">
              <a:lnSpc>
                <a:spcPct val="100000"/>
              </a:lnSpc>
              <a:spcBef>
                <a:spcPts val="0"/>
              </a:spcBef>
              <a:spcAft>
                <a:spcPts val="600"/>
              </a:spcAft>
              <a:buNone/>
            </a:pPr>
            <a:r>
              <a:rPr lang="en-GB" sz="1500" dirty="0"/>
              <a:t>(</a:t>
            </a:r>
            <a:r>
              <a:rPr lang="en-GB" sz="1500" b="1" dirty="0"/>
              <a:t>William H. </a:t>
            </a:r>
            <a:r>
              <a:rPr lang="en-GB" sz="1500" b="1" dirty="0" err="1"/>
              <a:t>Kimbel</a:t>
            </a:r>
            <a:r>
              <a:rPr lang="en-GB" sz="1500" dirty="0"/>
              <a:t> and </a:t>
            </a:r>
            <a:r>
              <a:rPr lang="en-GB" sz="1500" b="1" dirty="0"/>
              <a:t>Brian </a:t>
            </a:r>
            <a:r>
              <a:rPr lang="en-GB" sz="1500" b="1" dirty="0" err="1"/>
              <a:t>Villmoare</a:t>
            </a:r>
            <a:r>
              <a:rPr lang="en-GB" sz="1500" dirty="0"/>
              <a:t>, From </a:t>
            </a:r>
            <a:r>
              <a:rPr lang="en-GB" sz="1500" i="1" dirty="0"/>
              <a:t>Australopithecus</a:t>
            </a:r>
            <a:r>
              <a:rPr lang="en-GB" sz="1500" dirty="0"/>
              <a:t> to </a:t>
            </a:r>
            <a:r>
              <a:rPr lang="en-GB" sz="1500" i="1" dirty="0"/>
              <a:t>Homo</a:t>
            </a:r>
            <a:r>
              <a:rPr lang="en-GB" sz="1500" dirty="0"/>
              <a:t>: the transition that wasn’t. </a:t>
            </a:r>
            <a:r>
              <a:rPr lang="en-GB" sz="1500" b="1" dirty="0"/>
              <a:t>2016</a:t>
            </a:r>
            <a:r>
              <a:rPr lang="en-GB" sz="1500" dirty="0"/>
              <a:t>.  371. Phil. Trans. R. Soc. B </a:t>
            </a:r>
            <a:r>
              <a:rPr lang="en-GB" sz="1500" dirty="0">
                <a:hlinkClick r:id="rId2"/>
              </a:rPr>
              <a:t>https://doi.org/10.1098/rstb.2015.0248</a:t>
            </a:r>
            <a:r>
              <a:rPr lang="en-GB" sz="1500" dirty="0"/>
              <a:t>)</a:t>
            </a:r>
            <a:endParaRPr lang="en-US" sz="1500" i="0" dirty="0"/>
          </a:p>
        </p:txBody>
      </p:sp>
      <p:sp>
        <p:nvSpPr>
          <p:cNvPr id="4" name="Slide Number Placeholder 3">
            <a:extLst>
              <a:ext uri="{FF2B5EF4-FFF2-40B4-BE49-F238E27FC236}">
                <a16:creationId xmlns:a16="http://schemas.microsoft.com/office/drawing/2014/main" id="{8A86548F-04E7-4F6E-974D-ECC71533E745}"/>
              </a:ext>
            </a:extLst>
          </p:cNvPr>
          <p:cNvSpPr>
            <a:spLocks noGrp="1"/>
          </p:cNvSpPr>
          <p:nvPr>
            <p:ph type="sldNum" sz="quarter" idx="12"/>
          </p:nvPr>
        </p:nvSpPr>
        <p:spPr/>
        <p:txBody>
          <a:bodyPr/>
          <a:lstStyle/>
          <a:p>
            <a:fld id="{BDFD9B4B-A3B5-420E-82AD-C1DBA1AF10B4}" type="slidenum">
              <a:rPr lang="en-GB" smtClean="0"/>
              <a:t>52</a:t>
            </a:fld>
            <a:endParaRPr lang="en-GB" dirty="0"/>
          </a:p>
        </p:txBody>
      </p:sp>
      <p:grpSp>
        <p:nvGrpSpPr>
          <p:cNvPr id="7" name="Group 6">
            <a:extLst>
              <a:ext uri="{FF2B5EF4-FFF2-40B4-BE49-F238E27FC236}">
                <a16:creationId xmlns:a16="http://schemas.microsoft.com/office/drawing/2014/main" id="{B41ECCC0-F6F5-460A-BFB5-51148A31E2A7}"/>
              </a:ext>
            </a:extLst>
          </p:cNvPr>
          <p:cNvGrpSpPr/>
          <p:nvPr/>
        </p:nvGrpSpPr>
        <p:grpSpPr>
          <a:xfrm>
            <a:off x="9566099" y="3900329"/>
            <a:ext cx="2543208" cy="2324317"/>
            <a:chOff x="10450991" y="835791"/>
            <a:chExt cx="2543208" cy="2324317"/>
          </a:xfrm>
        </p:grpSpPr>
        <p:sp>
          <p:nvSpPr>
            <p:cNvPr id="16" name="Rectangle 15">
              <a:extLst>
                <a:ext uri="{FF2B5EF4-FFF2-40B4-BE49-F238E27FC236}">
                  <a16:creationId xmlns:a16="http://schemas.microsoft.com/office/drawing/2014/main" id="{9668C597-93BE-4CE1-970C-4C3288C75B57}"/>
                </a:ext>
              </a:extLst>
            </p:cNvPr>
            <p:cNvSpPr/>
            <p:nvPr/>
          </p:nvSpPr>
          <p:spPr>
            <a:xfrm>
              <a:off x="10450991" y="2082890"/>
              <a:ext cx="2543208" cy="1077218"/>
            </a:xfrm>
            <a:prstGeom prst="rect">
              <a:avLst/>
            </a:prstGeom>
          </p:spPr>
          <p:txBody>
            <a:bodyPr wrap="square">
              <a:spAutoFit/>
            </a:bodyPr>
            <a:lstStyle/>
            <a:p>
              <a:r>
                <a:rPr lang="en-GB" sz="1600" b="1" dirty="0"/>
                <a:t>William </a:t>
              </a:r>
              <a:r>
                <a:rPr lang="en-GB" sz="1600" b="1" dirty="0" err="1"/>
                <a:t>Kimbel</a:t>
              </a:r>
              <a:endParaRPr lang="en-GB" sz="1600" b="1" dirty="0"/>
            </a:p>
            <a:p>
              <a:r>
                <a:rPr lang="en-GB" sz="1600" dirty="0"/>
                <a:t>Centre Director &amp; Professor:</a:t>
              </a:r>
            </a:p>
            <a:p>
              <a:r>
                <a:rPr lang="en-GB" sz="1600" dirty="0"/>
                <a:t>The Institute of Human Origins. Arizona State U.</a:t>
              </a:r>
            </a:p>
          </p:txBody>
        </p:sp>
        <p:pic>
          <p:nvPicPr>
            <p:cNvPr id="6" name="Picture 5">
              <a:extLst>
                <a:ext uri="{FF2B5EF4-FFF2-40B4-BE49-F238E27FC236}">
                  <a16:creationId xmlns:a16="http://schemas.microsoft.com/office/drawing/2014/main" id="{0A5C4693-7F31-40AF-BB9A-3C93D891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158" y="835791"/>
              <a:ext cx="1216895" cy="1221987"/>
            </a:xfrm>
            <a:prstGeom prst="rect">
              <a:avLst/>
            </a:prstGeom>
          </p:spPr>
        </p:pic>
      </p:grpSp>
      <p:pic>
        <p:nvPicPr>
          <p:cNvPr id="11" name="Picture 10">
            <a:extLst>
              <a:ext uri="{FF2B5EF4-FFF2-40B4-BE49-F238E27FC236}">
                <a16:creationId xmlns:a16="http://schemas.microsoft.com/office/drawing/2014/main" id="{97C01DE6-B954-4A05-84E4-F76081159B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641265" y="133572"/>
            <a:ext cx="2468041" cy="3547522"/>
          </a:xfrm>
          <a:prstGeom prst="rect">
            <a:avLst/>
          </a:prstGeom>
        </p:spPr>
      </p:pic>
    </p:spTree>
    <p:extLst>
      <p:ext uri="{BB962C8B-B14F-4D97-AF65-F5344CB8AC3E}">
        <p14:creationId xmlns:p14="http://schemas.microsoft.com/office/powerpoint/2010/main" val="3126990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BCE51F-3342-4C11-A150-60D13D6BB10C}"/>
              </a:ext>
            </a:extLst>
          </p:cNvPr>
          <p:cNvSpPr>
            <a:spLocks noGrp="1"/>
          </p:cNvSpPr>
          <p:nvPr>
            <p:ph idx="1"/>
          </p:nvPr>
        </p:nvSpPr>
        <p:spPr>
          <a:xfrm>
            <a:off x="213950" y="1825625"/>
            <a:ext cx="8103577" cy="4351338"/>
          </a:xfrm>
        </p:spPr>
        <p:txBody>
          <a:bodyPr>
            <a:normAutofit fontScale="92500"/>
          </a:bodyPr>
          <a:lstStyle/>
          <a:p>
            <a:pPr marL="0" indent="0" algn="ctr">
              <a:buNone/>
            </a:pPr>
            <a:r>
              <a:rPr lang="en-GB" dirty="0">
                <a:solidFill>
                  <a:srgbClr val="00B050"/>
                </a:solidFill>
              </a:rPr>
              <a:t>The issue of the origin of </a:t>
            </a:r>
            <a:r>
              <a:rPr lang="en-GB" i="1" dirty="0">
                <a:solidFill>
                  <a:srgbClr val="00B050"/>
                </a:solidFill>
              </a:rPr>
              <a:t>Homo</a:t>
            </a:r>
            <a:r>
              <a:rPr lang="en-GB" dirty="0">
                <a:solidFill>
                  <a:srgbClr val="00B050"/>
                </a:solidFill>
              </a:rPr>
              <a:t> is one of the thorniest questions in </a:t>
            </a:r>
            <a:r>
              <a:rPr lang="en-GB" dirty="0" err="1">
                <a:solidFill>
                  <a:srgbClr val="00B050"/>
                </a:solidFill>
              </a:rPr>
              <a:t>paleoanthropology</a:t>
            </a:r>
            <a:r>
              <a:rPr lang="en-GB" dirty="0"/>
              <a:t> and one that has led to myriad proposals and, sometimes, </a:t>
            </a:r>
            <a:r>
              <a:rPr lang="en-GB" dirty="0">
                <a:solidFill>
                  <a:srgbClr val="00B050"/>
                </a:solidFill>
              </a:rPr>
              <a:t>speculations</a:t>
            </a:r>
            <a:r>
              <a:rPr lang="en-GB" dirty="0"/>
              <a:t>. Answers to the questions of how, when, and where the earliest representatives of the genus emerged are still in flux, owing especially to the </a:t>
            </a:r>
            <a:r>
              <a:rPr lang="en-GB" dirty="0">
                <a:solidFill>
                  <a:srgbClr val="00B050"/>
                </a:solidFill>
              </a:rPr>
              <a:t>dearth of fossil data</a:t>
            </a:r>
            <a:r>
              <a:rPr lang="en-GB" dirty="0"/>
              <a:t> from the relevant temporal range (3.0 to 2.5 Ma ago). It is therefore important to use all available lines of evidence when addressing </a:t>
            </a:r>
            <a:r>
              <a:rPr lang="en-GB" dirty="0">
                <a:solidFill>
                  <a:srgbClr val="00B050"/>
                </a:solidFill>
              </a:rPr>
              <a:t>a question as data poor as this one</a:t>
            </a:r>
            <a:r>
              <a:rPr lang="en-GB" dirty="0"/>
              <a:t>.</a:t>
            </a:r>
          </a:p>
          <a:p>
            <a:pPr marL="0" indent="0" algn="ctr">
              <a:buNone/>
            </a:pPr>
            <a:endParaRPr lang="en-GB" b="1" dirty="0"/>
          </a:p>
          <a:p>
            <a:pPr marL="0" indent="0" algn="ctr">
              <a:buNone/>
            </a:pPr>
            <a:r>
              <a:rPr lang="en-US" sz="1500" dirty="0"/>
              <a:t>(Temporal evidence shows Australopithecus </a:t>
            </a:r>
            <a:r>
              <a:rPr lang="en-US" sz="1500" dirty="0" err="1"/>
              <a:t>sediba</a:t>
            </a:r>
            <a:r>
              <a:rPr lang="en-US" sz="1500" dirty="0"/>
              <a:t> is unlikely to be the ancestor of Homo, 2019, [</a:t>
            </a:r>
            <a:r>
              <a:rPr lang="en-GB" sz="1500" dirty="0"/>
              <a:t>https://advances.sciencemag.org/content/5/5/eaav9038])</a:t>
            </a:r>
          </a:p>
        </p:txBody>
      </p:sp>
      <p:sp>
        <p:nvSpPr>
          <p:cNvPr id="4" name="Slide Number Placeholder 3">
            <a:extLst>
              <a:ext uri="{FF2B5EF4-FFF2-40B4-BE49-F238E27FC236}">
                <a16:creationId xmlns:a16="http://schemas.microsoft.com/office/drawing/2014/main" id="{5A0596EC-046A-4ACA-A261-57A96D67F946}"/>
              </a:ext>
            </a:extLst>
          </p:cNvPr>
          <p:cNvSpPr>
            <a:spLocks noGrp="1"/>
          </p:cNvSpPr>
          <p:nvPr>
            <p:ph type="sldNum" sz="quarter" idx="12"/>
          </p:nvPr>
        </p:nvSpPr>
        <p:spPr/>
        <p:txBody>
          <a:bodyPr/>
          <a:lstStyle/>
          <a:p>
            <a:fld id="{BDFD9B4B-A3B5-420E-82AD-C1DBA1AF10B4}" type="slidenum">
              <a:rPr lang="en-GB" smtClean="0"/>
              <a:t>53</a:t>
            </a:fld>
            <a:endParaRPr lang="en-GB"/>
          </a:p>
        </p:txBody>
      </p:sp>
      <p:pic>
        <p:nvPicPr>
          <p:cNvPr id="5" name="Picture 4">
            <a:extLst>
              <a:ext uri="{FF2B5EF4-FFF2-40B4-BE49-F238E27FC236}">
                <a16:creationId xmlns:a16="http://schemas.microsoft.com/office/drawing/2014/main" id="{7D6D9F7E-428F-4FCE-A719-4C2749B3F6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546124" y="1825625"/>
            <a:ext cx="3250223" cy="4144580"/>
          </a:xfrm>
          <a:prstGeom prst="rect">
            <a:avLst/>
          </a:prstGeom>
        </p:spPr>
      </p:pic>
      <p:sp>
        <p:nvSpPr>
          <p:cNvPr id="8" name="Title 1">
            <a:extLst>
              <a:ext uri="{FF2B5EF4-FFF2-40B4-BE49-F238E27FC236}">
                <a16:creationId xmlns:a16="http://schemas.microsoft.com/office/drawing/2014/main" id="{0ECEB8ED-1C3C-4313-B5B3-558C3EA3336B}"/>
              </a:ext>
            </a:extLst>
          </p:cNvPr>
          <p:cNvSpPr>
            <a:spLocks noGrp="1"/>
          </p:cNvSpPr>
          <p:nvPr>
            <p:ph type="title"/>
          </p:nvPr>
        </p:nvSpPr>
        <p:spPr>
          <a:xfrm>
            <a:off x="838200" y="365126"/>
            <a:ext cx="10515600" cy="987814"/>
          </a:xfrm>
        </p:spPr>
        <p:txBody>
          <a:bodyPr/>
          <a:lstStyle/>
          <a:p>
            <a:r>
              <a:rPr lang="en-GB" altLang="en-US" b="1" dirty="0"/>
              <a:t>Little evidence, large claims</a:t>
            </a:r>
            <a:endParaRPr lang="en-GB" dirty="0"/>
          </a:p>
        </p:txBody>
      </p:sp>
    </p:spTree>
    <p:extLst>
      <p:ext uri="{BB962C8B-B14F-4D97-AF65-F5344CB8AC3E}">
        <p14:creationId xmlns:p14="http://schemas.microsoft.com/office/powerpoint/2010/main" val="2989251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55B6-56EC-411C-9470-1D9800512F54}"/>
              </a:ext>
            </a:extLst>
          </p:cNvPr>
          <p:cNvSpPr>
            <a:spLocks noGrp="1"/>
          </p:cNvSpPr>
          <p:nvPr>
            <p:ph type="title"/>
          </p:nvPr>
        </p:nvSpPr>
        <p:spPr>
          <a:xfrm>
            <a:off x="838200" y="365126"/>
            <a:ext cx="10515600" cy="987814"/>
          </a:xfrm>
        </p:spPr>
        <p:txBody>
          <a:bodyPr/>
          <a:lstStyle/>
          <a:p>
            <a:r>
              <a:rPr lang="en-GB" altLang="en-US" b="1" dirty="0"/>
              <a:t>Continuing speculation</a:t>
            </a:r>
            <a:endParaRPr lang="en-GB" dirty="0"/>
          </a:p>
        </p:txBody>
      </p:sp>
      <p:sp>
        <p:nvSpPr>
          <p:cNvPr id="3" name="Content Placeholder 2">
            <a:extLst>
              <a:ext uri="{FF2B5EF4-FFF2-40B4-BE49-F238E27FC236}">
                <a16:creationId xmlns:a16="http://schemas.microsoft.com/office/drawing/2014/main" id="{56D4021C-E994-42EE-B436-AF04AE4F535B}"/>
              </a:ext>
            </a:extLst>
          </p:cNvPr>
          <p:cNvSpPr>
            <a:spLocks noGrp="1"/>
          </p:cNvSpPr>
          <p:nvPr>
            <p:ph idx="1"/>
          </p:nvPr>
        </p:nvSpPr>
        <p:spPr>
          <a:xfrm>
            <a:off x="838200" y="1492898"/>
            <a:ext cx="6590211" cy="3688825"/>
          </a:xfrm>
        </p:spPr>
        <p:txBody>
          <a:bodyPr>
            <a:normAutofit fontScale="62500" lnSpcReduction="20000"/>
          </a:bodyPr>
          <a:lstStyle/>
          <a:p>
            <a:pPr marL="0" indent="0" algn="ctr">
              <a:buNone/>
            </a:pPr>
            <a:endParaRPr lang="en-US" sz="1200" dirty="0"/>
          </a:p>
          <a:p>
            <a:pPr marL="0" indent="0" algn="ctr">
              <a:lnSpc>
                <a:spcPct val="120000"/>
              </a:lnSpc>
              <a:spcBef>
                <a:spcPts val="600"/>
              </a:spcBef>
              <a:buNone/>
            </a:pPr>
            <a:r>
              <a:rPr lang="en-GB" sz="5800" dirty="0"/>
              <a:t>“Even with all the fossil evidence and analytical techniques from the past 50 years, </a:t>
            </a:r>
            <a:r>
              <a:rPr lang="en-GB" sz="5800" dirty="0">
                <a:solidFill>
                  <a:srgbClr val="00B050"/>
                </a:solidFill>
              </a:rPr>
              <a:t>a convincing hypothesis for the origin of Homo remains elusive.”</a:t>
            </a:r>
          </a:p>
          <a:p>
            <a:pPr marL="0" indent="0" algn="ctr">
              <a:buNone/>
            </a:pPr>
            <a:endParaRPr lang="en-GB" sz="1200" dirty="0"/>
          </a:p>
          <a:p>
            <a:pPr marL="0" indent="0" algn="ctr">
              <a:lnSpc>
                <a:spcPct val="100000"/>
              </a:lnSpc>
              <a:spcBef>
                <a:spcPts val="0"/>
              </a:spcBef>
              <a:buNone/>
            </a:pPr>
            <a:r>
              <a:rPr lang="en-GB" sz="2200" dirty="0"/>
              <a:t>(Paleoanthropologist </a:t>
            </a:r>
            <a:r>
              <a:rPr lang="en-GB" sz="2200" b="1" dirty="0"/>
              <a:t>Bernard Wood </a:t>
            </a:r>
            <a:r>
              <a:rPr lang="en-GB" sz="2200" dirty="0"/>
              <a:t>of George Washington University.  ‘Fifty Years after Homo habilis’, Nature 508:31-33, 2014)</a:t>
            </a:r>
          </a:p>
        </p:txBody>
      </p:sp>
      <p:sp>
        <p:nvSpPr>
          <p:cNvPr id="4" name="Slide Number Placeholder 3">
            <a:extLst>
              <a:ext uri="{FF2B5EF4-FFF2-40B4-BE49-F238E27FC236}">
                <a16:creationId xmlns:a16="http://schemas.microsoft.com/office/drawing/2014/main" id="{91EDDC8B-169F-425F-A2B2-771C6ECE2B90}"/>
              </a:ext>
            </a:extLst>
          </p:cNvPr>
          <p:cNvSpPr>
            <a:spLocks noGrp="1"/>
          </p:cNvSpPr>
          <p:nvPr>
            <p:ph type="sldNum" sz="quarter" idx="12"/>
          </p:nvPr>
        </p:nvSpPr>
        <p:spPr/>
        <p:txBody>
          <a:bodyPr/>
          <a:lstStyle/>
          <a:p>
            <a:fld id="{BDFD9B4B-A3B5-420E-82AD-C1DBA1AF10B4}" type="slidenum">
              <a:rPr lang="en-GB" smtClean="0"/>
              <a:t>54</a:t>
            </a:fld>
            <a:endParaRPr lang="en-GB"/>
          </a:p>
        </p:txBody>
      </p:sp>
      <p:grpSp>
        <p:nvGrpSpPr>
          <p:cNvPr id="20" name="Group 19">
            <a:extLst>
              <a:ext uri="{FF2B5EF4-FFF2-40B4-BE49-F238E27FC236}">
                <a16:creationId xmlns:a16="http://schemas.microsoft.com/office/drawing/2014/main" id="{0601E635-BABF-4937-9E36-2D8F7A675193}"/>
              </a:ext>
            </a:extLst>
          </p:cNvPr>
          <p:cNvGrpSpPr/>
          <p:nvPr/>
        </p:nvGrpSpPr>
        <p:grpSpPr>
          <a:xfrm>
            <a:off x="7428411" y="136525"/>
            <a:ext cx="4667795" cy="6571792"/>
            <a:chOff x="7428411" y="136525"/>
            <a:chExt cx="4667795" cy="6571792"/>
          </a:xfrm>
        </p:grpSpPr>
        <p:sp>
          <p:nvSpPr>
            <p:cNvPr id="7" name="Rectangle 6">
              <a:extLst>
                <a:ext uri="{FF2B5EF4-FFF2-40B4-BE49-F238E27FC236}">
                  <a16:creationId xmlns:a16="http://schemas.microsoft.com/office/drawing/2014/main" id="{08B2B041-6313-43CA-BC16-573E46E7E25B}"/>
                </a:ext>
              </a:extLst>
            </p:cNvPr>
            <p:cNvSpPr/>
            <p:nvPr/>
          </p:nvSpPr>
          <p:spPr>
            <a:xfrm>
              <a:off x="8266611" y="6277430"/>
              <a:ext cx="2854235" cy="430887"/>
            </a:xfrm>
            <a:prstGeom prst="rect">
              <a:avLst/>
            </a:prstGeom>
          </p:spPr>
          <p:txBody>
            <a:bodyPr wrap="square">
              <a:spAutoFit/>
            </a:bodyPr>
            <a:lstStyle/>
            <a:p>
              <a:r>
                <a:rPr lang="en-GB" sz="1100" dirty="0">
                  <a:hlinkClick r:id="rId2"/>
                </a:rPr>
                <a:t>https://medium.com/@johnhawks/three-big-insights-into-our-african-origins-3fa01eb5f03</a:t>
              </a:r>
              <a:r>
                <a:rPr lang="en-GB" sz="1100" dirty="0"/>
                <a:t> </a:t>
              </a:r>
            </a:p>
          </p:txBody>
        </p:sp>
        <p:grpSp>
          <p:nvGrpSpPr>
            <p:cNvPr id="12" name="Group 11">
              <a:extLst>
                <a:ext uri="{FF2B5EF4-FFF2-40B4-BE49-F238E27FC236}">
                  <a16:creationId xmlns:a16="http://schemas.microsoft.com/office/drawing/2014/main" id="{C26DD2B4-EABF-41D6-891C-B949E7CD462C}"/>
                </a:ext>
              </a:extLst>
            </p:cNvPr>
            <p:cNvGrpSpPr/>
            <p:nvPr/>
          </p:nvGrpSpPr>
          <p:grpSpPr>
            <a:xfrm>
              <a:off x="7428411" y="136525"/>
              <a:ext cx="4667795" cy="6038959"/>
              <a:chOff x="7428411" y="136525"/>
              <a:chExt cx="4667795" cy="6038959"/>
            </a:xfrm>
          </p:grpSpPr>
          <p:pic>
            <p:nvPicPr>
              <p:cNvPr id="6" name="Picture 5">
                <a:extLst>
                  <a:ext uri="{FF2B5EF4-FFF2-40B4-BE49-F238E27FC236}">
                    <a16:creationId xmlns:a16="http://schemas.microsoft.com/office/drawing/2014/main" id="{027776A4-2AAA-4DBB-A2BD-9BA4F594ED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428411" y="136525"/>
                <a:ext cx="4667795" cy="6038959"/>
              </a:xfrm>
              <a:prstGeom prst="rect">
                <a:avLst/>
              </a:prstGeom>
              <a:noFill/>
              <a:effectLst/>
            </p:spPr>
          </p:pic>
          <p:sp>
            <p:nvSpPr>
              <p:cNvPr id="8" name="TextBox 7">
                <a:extLst>
                  <a:ext uri="{FF2B5EF4-FFF2-40B4-BE49-F238E27FC236}">
                    <a16:creationId xmlns:a16="http://schemas.microsoft.com/office/drawing/2014/main" id="{6738CEFB-E3F7-4677-BFA8-8FFDD93EF91F}"/>
                  </a:ext>
                </a:extLst>
              </p:cNvPr>
              <p:cNvSpPr txBox="1"/>
              <p:nvPr/>
            </p:nvSpPr>
            <p:spPr>
              <a:xfrm>
                <a:off x="8508273" y="497850"/>
                <a:ext cx="1254035" cy="369332"/>
              </a:xfrm>
              <a:prstGeom prst="rect">
                <a:avLst/>
              </a:prstGeom>
              <a:noFill/>
            </p:spPr>
            <p:txBody>
              <a:bodyPr wrap="square" rtlCol="0">
                <a:spAutoFit/>
              </a:bodyPr>
              <a:lstStyle/>
              <a:p>
                <a:r>
                  <a:rPr lang="en-GB" b="1" dirty="0">
                    <a:solidFill>
                      <a:srgbClr val="00B050"/>
                    </a:solidFill>
                  </a:rPr>
                  <a:t>As of 2019</a:t>
                </a:r>
              </a:p>
            </p:txBody>
          </p:sp>
          <p:sp>
            <p:nvSpPr>
              <p:cNvPr id="5" name="TextBox 4">
                <a:extLst>
                  <a:ext uri="{FF2B5EF4-FFF2-40B4-BE49-F238E27FC236}">
                    <a16:creationId xmlns:a16="http://schemas.microsoft.com/office/drawing/2014/main" id="{50EC9444-9C49-4253-BEDB-BB62A1DF47BC}"/>
                  </a:ext>
                </a:extLst>
              </p:cNvPr>
              <p:cNvSpPr txBox="1"/>
              <p:nvPr/>
            </p:nvSpPr>
            <p:spPr>
              <a:xfrm rot="20014663">
                <a:off x="8878805" y="2319268"/>
                <a:ext cx="1072661" cy="307777"/>
              </a:xfrm>
              <a:prstGeom prst="rect">
                <a:avLst/>
              </a:prstGeom>
              <a:noFill/>
            </p:spPr>
            <p:txBody>
              <a:bodyPr wrap="square" rtlCol="0">
                <a:spAutoFit/>
              </a:bodyPr>
              <a:lstStyle/>
              <a:p>
                <a:r>
                  <a:rPr lang="en-GB" sz="1400" b="1" dirty="0">
                    <a:solidFill>
                      <a:srgbClr val="00B050"/>
                    </a:solidFill>
                  </a:rPr>
                  <a:t>Assumption</a:t>
                </a:r>
              </a:p>
            </p:txBody>
          </p:sp>
        </p:grpSp>
      </p:grpSp>
      <p:grpSp>
        <p:nvGrpSpPr>
          <p:cNvPr id="11" name="Group 10">
            <a:extLst>
              <a:ext uri="{FF2B5EF4-FFF2-40B4-BE49-F238E27FC236}">
                <a16:creationId xmlns:a16="http://schemas.microsoft.com/office/drawing/2014/main" id="{55BC4F89-FE5D-43E9-8DCB-05D022427283}"/>
              </a:ext>
            </a:extLst>
          </p:cNvPr>
          <p:cNvGrpSpPr/>
          <p:nvPr/>
        </p:nvGrpSpPr>
        <p:grpSpPr>
          <a:xfrm>
            <a:off x="940526" y="5321681"/>
            <a:ext cx="5283292" cy="1270243"/>
            <a:chOff x="1194152" y="5222631"/>
            <a:chExt cx="5283292" cy="1270243"/>
          </a:xfrm>
        </p:grpSpPr>
        <p:pic>
          <p:nvPicPr>
            <p:cNvPr id="1026" name="Picture 2" descr="Related image">
              <a:extLst>
                <a:ext uri="{FF2B5EF4-FFF2-40B4-BE49-F238E27FC236}">
                  <a16:creationId xmlns:a16="http://schemas.microsoft.com/office/drawing/2014/main" id="{9892F8EE-7AE3-49E3-AC54-D45C15BC03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9" t="7259" r="12500" b="15385"/>
            <a:stretch/>
          </p:blipFill>
          <p:spPr bwMode="auto">
            <a:xfrm>
              <a:off x="1194152" y="5222631"/>
              <a:ext cx="1011209" cy="12702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63FBF6-635A-4E60-947A-E664C5CF5153}"/>
                </a:ext>
              </a:extLst>
            </p:cNvPr>
            <p:cNvSpPr/>
            <p:nvPr/>
          </p:nvSpPr>
          <p:spPr>
            <a:xfrm>
              <a:off x="2205359" y="5268893"/>
              <a:ext cx="4272085" cy="1200329"/>
            </a:xfrm>
            <a:prstGeom prst="rect">
              <a:avLst/>
            </a:prstGeom>
          </p:spPr>
          <p:txBody>
            <a:bodyPr wrap="square">
              <a:spAutoFit/>
            </a:bodyPr>
            <a:lstStyle/>
            <a:p>
              <a:r>
                <a:rPr lang="en-GB" b="1" dirty="0"/>
                <a:t>Bernard Wood. </a:t>
              </a:r>
              <a:r>
                <a:rPr lang="en-GB" dirty="0"/>
                <a:t>Prominent paleoanthropologist and professor of human evolution. </a:t>
              </a:r>
              <a:r>
                <a:rPr lang="en-US" dirty="0"/>
                <a:t>Director of the Center for the Advanced Study of Human Paleobiology</a:t>
              </a:r>
              <a:endParaRPr lang="en-GB" b="0" i="0" u="none" strike="noStrike" dirty="0">
                <a:effectLst/>
                <a:hlinkClick r:id="rId6">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2320898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85F9-DC0D-4883-9BE8-AEDB776E6ED1}"/>
              </a:ext>
            </a:extLst>
          </p:cNvPr>
          <p:cNvSpPr>
            <a:spLocks noGrp="1"/>
          </p:cNvSpPr>
          <p:nvPr>
            <p:ph type="title"/>
          </p:nvPr>
        </p:nvSpPr>
        <p:spPr>
          <a:xfrm>
            <a:off x="838200" y="365126"/>
            <a:ext cx="10515600" cy="1015806"/>
          </a:xfrm>
        </p:spPr>
        <p:txBody>
          <a:bodyPr/>
          <a:lstStyle/>
          <a:p>
            <a:r>
              <a:rPr lang="en-GB" altLang="en-US" b="1" i="0" dirty="0"/>
              <a:t>A historical narrative, not evidence</a:t>
            </a:r>
            <a:endParaRPr lang="en-GB" i="0" dirty="0"/>
          </a:p>
        </p:txBody>
      </p:sp>
      <p:sp>
        <p:nvSpPr>
          <p:cNvPr id="3" name="Content Placeholder 2">
            <a:extLst>
              <a:ext uri="{FF2B5EF4-FFF2-40B4-BE49-F238E27FC236}">
                <a16:creationId xmlns:a16="http://schemas.microsoft.com/office/drawing/2014/main" id="{D6361864-C2D2-43B9-81C5-AA076FC8A5EF}"/>
              </a:ext>
            </a:extLst>
          </p:cNvPr>
          <p:cNvSpPr>
            <a:spLocks noGrp="1"/>
          </p:cNvSpPr>
          <p:nvPr>
            <p:ph idx="1"/>
          </p:nvPr>
        </p:nvSpPr>
        <p:spPr>
          <a:xfrm>
            <a:off x="275492" y="1789051"/>
            <a:ext cx="10442331" cy="4646743"/>
          </a:xfrm>
        </p:spPr>
        <p:txBody>
          <a:bodyPr>
            <a:normAutofit lnSpcReduction="10000"/>
          </a:bodyPr>
          <a:lstStyle/>
          <a:p>
            <a:pPr marL="0" indent="0" algn="ctr">
              <a:lnSpc>
                <a:spcPct val="100000"/>
              </a:lnSpc>
              <a:spcBef>
                <a:spcPts val="600"/>
              </a:spcBef>
              <a:buNone/>
            </a:pPr>
            <a:r>
              <a:rPr lang="en-US" sz="3600" i="0" dirty="0">
                <a:solidFill>
                  <a:srgbClr val="00B050"/>
                </a:solidFill>
              </a:rPr>
              <a:t>“The earliest fossils of Homo, Homo </a:t>
            </a:r>
            <a:r>
              <a:rPr lang="en-US" sz="3600" i="0" dirty="0" err="1">
                <a:solidFill>
                  <a:srgbClr val="00B050"/>
                </a:solidFill>
              </a:rPr>
              <a:t>rudolfensis</a:t>
            </a:r>
            <a:r>
              <a:rPr lang="en-US" sz="3600" i="0" dirty="0">
                <a:solidFill>
                  <a:srgbClr val="00B050"/>
                </a:solidFill>
              </a:rPr>
              <a:t> and Homo erectus, are separated from Australopithecus by a large, unbridged gap</a:t>
            </a:r>
            <a:r>
              <a:rPr lang="en-US" sz="3600" i="0" dirty="0"/>
              <a:t>. How can we explain this seeming saltation? Not having any fossils that can serve as missing links, we have to fall back on the time-honored method of historical science, the </a:t>
            </a:r>
            <a:r>
              <a:rPr lang="en-US" sz="3600" i="0" dirty="0">
                <a:solidFill>
                  <a:srgbClr val="00B050"/>
                </a:solidFill>
              </a:rPr>
              <a:t>construction of a historical narrative</a:t>
            </a:r>
            <a:r>
              <a:rPr lang="en-US" sz="3600" i="0" dirty="0"/>
              <a:t>.”</a:t>
            </a:r>
          </a:p>
          <a:p>
            <a:pPr marL="0" indent="0" algn="ctr">
              <a:lnSpc>
                <a:spcPct val="100000"/>
              </a:lnSpc>
              <a:spcBef>
                <a:spcPts val="600"/>
              </a:spcBef>
              <a:buNone/>
            </a:pPr>
            <a:endParaRPr lang="en-US" sz="1800" i="0" dirty="0"/>
          </a:p>
          <a:p>
            <a:pPr marL="0" indent="0" algn="ctr">
              <a:lnSpc>
                <a:spcPct val="100000"/>
              </a:lnSpc>
              <a:spcBef>
                <a:spcPts val="600"/>
              </a:spcBef>
              <a:buNone/>
            </a:pPr>
            <a:r>
              <a:rPr lang="en-US" sz="1400" i="0" dirty="0"/>
              <a:t>(</a:t>
            </a:r>
            <a:r>
              <a:rPr lang="en-US" sz="1400" b="1" i="0" dirty="0"/>
              <a:t>Ernst Mayr</a:t>
            </a:r>
            <a:r>
              <a:rPr lang="en-US" sz="1400" i="0" dirty="0"/>
              <a:t>, What Makes Biology Unique?: Considerations on the Autonomy of a Scientific Discipline(Cambridge: Cambridge University Press, 2004), 198.)</a:t>
            </a:r>
            <a:endParaRPr lang="en-GB" sz="400" i="0" dirty="0"/>
          </a:p>
        </p:txBody>
      </p:sp>
      <p:sp>
        <p:nvSpPr>
          <p:cNvPr id="4" name="Slide Number Placeholder 3">
            <a:extLst>
              <a:ext uri="{FF2B5EF4-FFF2-40B4-BE49-F238E27FC236}">
                <a16:creationId xmlns:a16="http://schemas.microsoft.com/office/drawing/2014/main" id="{8A86548F-04E7-4F6E-974D-ECC71533E745}"/>
              </a:ext>
            </a:extLst>
          </p:cNvPr>
          <p:cNvSpPr>
            <a:spLocks noGrp="1"/>
          </p:cNvSpPr>
          <p:nvPr>
            <p:ph type="sldNum" sz="quarter" idx="12"/>
          </p:nvPr>
        </p:nvSpPr>
        <p:spPr/>
        <p:txBody>
          <a:bodyPr/>
          <a:lstStyle/>
          <a:p>
            <a:fld id="{BDFD9B4B-A3B5-420E-82AD-C1DBA1AF10B4}" type="slidenum">
              <a:rPr lang="en-GB" smtClean="0"/>
              <a:t>55</a:t>
            </a:fld>
            <a:endParaRPr lang="en-GB"/>
          </a:p>
        </p:txBody>
      </p:sp>
      <p:grpSp>
        <p:nvGrpSpPr>
          <p:cNvPr id="9" name="Group 8">
            <a:extLst>
              <a:ext uri="{FF2B5EF4-FFF2-40B4-BE49-F238E27FC236}">
                <a16:creationId xmlns:a16="http://schemas.microsoft.com/office/drawing/2014/main" id="{E12E4B36-D1E2-452A-8EE4-DAF4174C4CA4}"/>
              </a:ext>
            </a:extLst>
          </p:cNvPr>
          <p:cNvGrpSpPr/>
          <p:nvPr/>
        </p:nvGrpSpPr>
        <p:grpSpPr>
          <a:xfrm>
            <a:off x="10717823" y="1864572"/>
            <a:ext cx="1543003" cy="4316696"/>
            <a:chOff x="10348547" y="1073264"/>
            <a:chExt cx="1543003" cy="4316696"/>
          </a:xfrm>
        </p:grpSpPr>
        <p:pic>
          <p:nvPicPr>
            <p:cNvPr id="10" name="Picture 9">
              <a:extLst>
                <a:ext uri="{FF2B5EF4-FFF2-40B4-BE49-F238E27FC236}">
                  <a16:creationId xmlns:a16="http://schemas.microsoft.com/office/drawing/2014/main" id="{BC68A968-990C-4A29-ADD8-305187435A3B}"/>
                </a:ext>
              </a:extLst>
            </p:cNvPr>
            <p:cNvPicPr>
              <a:picLocks noChangeAspect="1"/>
            </p:cNvPicPr>
            <p:nvPr/>
          </p:nvPicPr>
          <p:blipFill rotWithShape="1">
            <a:blip r:embed="rId2">
              <a:extLst>
                <a:ext uri="{28A0092B-C50C-407E-A947-70E740481C1C}">
                  <a14:useLocalDpi xmlns:a14="http://schemas.microsoft.com/office/drawing/2010/main" val="0"/>
                </a:ext>
              </a:extLst>
            </a:blip>
            <a:srcRect l="9160" t="4849" r="6871" b="30750"/>
            <a:stretch/>
          </p:blipFill>
          <p:spPr>
            <a:xfrm>
              <a:off x="10410092" y="1073264"/>
              <a:ext cx="1266824" cy="1483360"/>
            </a:xfrm>
            <a:prstGeom prst="rect">
              <a:avLst/>
            </a:prstGeom>
          </p:spPr>
        </p:pic>
        <p:sp>
          <p:nvSpPr>
            <p:cNvPr id="11" name="TextBox 10">
              <a:extLst>
                <a:ext uri="{FF2B5EF4-FFF2-40B4-BE49-F238E27FC236}">
                  <a16:creationId xmlns:a16="http://schemas.microsoft.com/office/drawing/2014/main" id="{D213D24E-B6BD-47F2-BCC5-1DE5DD3C1FE4}"/>
                </a:ext>
              </a:extLst>
            </p:cNvPr>
            <p:cNvSpPr txBox="1"/>
            <p:nvPr/>
          </p:nvSpPr>
          <p:spPr>
            <a:xfrm>
              <a:off x="10348547" y="2527638"/>
              <a:ext cx="1543003" cy="2862322"/>
            </a:xfrm>
            <a:prstGeom prst="rect">
              <a:avLst/>
            </a:prstGeom>
            <a:noFill/>
          </p:spPr>
          <p:txBody>
            <a:bodyPr wrap="square" rtlCol="0">
              <a:spAutoFit/>
            </a:bodyPr>
            <a:lstStyle/>
            <a:p>
              <a:r>
                <a:rPr lang="en-US" b="1" dirty="0"/>
                <a:t>Ernst Mayr</a:t>
              </a:r>
              <a:r>
                <a:rPr lang="en-US" dirty="0"/>
                <a:t>.</a:t>
              </a:r>
            </a:p>
            <a:p>
              <a:r>
                <a:rPr lang="en-US" dirty="0"/>
                <a:t>One of the 20th century's leading evolutionary biologists.  An architect of the modern evolutionary synthesis</a:t>
              </a:r>
              <a:endParaRPr lang="en-GB" dirty="0"/>
            </a:p>
          </p:txBody>
        </p:sp>
      </p:grpSp>
    </p:spTree>
    <p:extLst>
      <p:ext uri="{BB962C8B-B14F-4D97-AF65-F5344CB8AC3E}">
        <p14:creationId xmlns:p14="http://schemas.microsoft.com/office/powerpoint/2010/main" val="1991720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C8CFA-E635-4B54-9AEE-949B1D9B7CAE}"/>
              </a:ext>
            </a:extLst>
          </p:cNvPr>
          <p:cNvSpPr>
            <a:spLocks noGrp="1"/>
          </p:cNvSpPr>
          <p:nvPr>
            <p:ph idx="1"/>
          </p:nvPr>
        </p:nvSpPr>
        <p:spPr>
          <a:xfrm>
            <a:off x="2405061" y="1558985"/>
            <a:ext cx="7703661" cy="4933890"/>
          </a:xfrm>
        </p:spPr>
        <p:txBody>
          <a:bodyPr>
            <a:normAutofit/>
          </a:bodyPr>
          <a:lstStyle/>
          <a:p>
            <a:pPr marL="0" indent="0" algn="ctr">
              <a:lnSpc>
                <a:spcPct val="100000"/>
              </a:lnSpc>
              <a:spcBef>
                <a:spcPts val="600"/>
              </a:spcBef>
              <a:buNone/>
            </a:pPr>
            <a:r>
              <a:rPr lang="en-US" sz="2600" dirty="0"/>
              <a:t>“In the minds of the European anthropologists who first studied them, Neanderthals were the embodiment of primitive humans, </a:t>
            </a:r>
            <a:r>
              <a:rPr lang="en-US" sz="2600" dirty="0" err="1">
                <a:solidFill>
                  <a:srgbClr val="00B050"/>
                </a:solidFill>
              </a:rPr>
              <a:t>subhumans</a:t>
            </a:r>
            <a:r>
              <a:rPr lang="en-US" sz="2600" dirty="0">
                <a:solidFill>
                  <a:srgbClr val="00B050"/>
                </a:solidFill>
              </a:rPr>
              <a:t> if you will</a:t>
            </a:r>
            <a:r>
              <a:rPr lang="en-US" sz="2600" dirty="0"/>
              <a:t>,” says Fred H. Smith, …. “They were believed to be scavengers who made primitive tools and were incapable of language or symbolic thought.” Now, he says, researchers believe that Neanderthals “were </a:t>
            </a:r>
            <a:r>
              <a:rPr lang="en-US" sz="2600" dirty="0">
                <a:solidFill>
                  <a:srgbClr val="00B050"/>
                </a:solidFill>
              </a:rPr>
              <a:t>highly intelligent</a:t>
            </a:r>
            <a:r>
              <a:rPr lang="en-US" sz="2600" dirty="0"/>
              <a:t>, … and capable of developing highly functional tools …. </a:t>
            </a:r>
            <a:r>
              <a:rPr lang="en-US" sz="2600" dirty="0">
                <a:solidFill>
                  <a:srgbClr val="00B050"/>
                </a:solidFill>
              </a:rPr>
              <a:t>They were quite accomplished</a:t>
            </a:r>
            <a:r>
              <a:rPr lang="en-US" sz="2600" dirty="0"/>
              <a:t>.”</a:t>
            </a:r>
          </a:p>
          <a:p>
            <a:pPr marL="0" indent="0" algn="ctr">
              <a:buNone/>
            </a:pPr>
            <a:endParaRPr lang="en-US" sz="1050" dirty="0"/>
          </a:p>
          <a:p>
            <a:pPr marL="0" indent="0" algn="ctr">
              <a:lnSpc>
                <a:spcPct val="100000"/>
              </a:lnSpc>
              <a:spcBef>
                <a:spcPts val="600"/>
              </a:spcBef>
              <a:buNone/>
            </a:pPr>
            <a:r>
              <a:rPr lang="en-US" sz="1400" dirty="0"/>
              <a:t>(Joe </a:t>
            </a:r>
            <a:r>
              <a:rPr lang="en-US" sz="1400" dirty="0" err="1"/>
              <a:t>Alper</a:t>
            </a:r>
            <a:r>
              <a:rPr lang="en-US" sz="1400" dirty="0"/>
              <a:t>, “Rethinking Neanderthals,” Smithsonian magazine (June, 2003), accessed March 5, 2012, </a:t>
            </a:r>
            <a:r>
              <a:rPr lang="en-US" sz="1400" dirty="0">
                <a:hlinkClick r:id="rId2"/>
              </a:rPr>
              <a:t>http://www.smithsonianmag.com/science-nature/neanderthals.html</a:t>
            </a:r>
            <a:r>
              <a:rPr lang="en-US" sz="1400" dirty="0"/>
              <a:t>.)</a:t>
            </a:r>
            <a:endParaRPr lang="en-GB" sz="1400" dirty="0"/>
          </a:p>
        </p:txBody>
      </p:sp>
      <p:sp>
        <p:nvSpPr>
          <p:cNvPr id="4" name="Slide Number Placeholder 3">
            <a:extLst>
              <a:ext uri="{FF2B5EF4-FFF2-40B4-BE49-F238E27FC236}">
                <a16:creationId xmlns:a16="http://schemas.microsoft.com/office/drawing/2014/main" id="{0B493F57-23C7-4B64-ABF5-8705A90B2766}"/>
              </a:ext>
            </a:extLst>
          </p:cNvPr>
          <p:cNvSpPr>
            <a:spLocks noGrp="1"/>
          </p:cNvSpPr>
          <p:nvPr>
            <p:ph type="sldNum" sz="quarter" idx="12"/>
          </p:nvPr>
        </p:nvSpPr>
        <p:spPr/>
        <p:txBody>
          <a:bodyPr/>
          <a:lstStyle/>
          <a:p>
            <a:fld id="{BDFD9B4B-A3B5-420E-82AD-C1DBA1AF10B4}" type="slidenum">
              <a:rPr lang="en-GB" smtClean="0"/>
              <a:t>56</a:t>
            </a:fld>
            <a:endParaRPr lang="en-GB" dirty="0"/>
          </a:p>
        </p:txBody>
      </p:sp>
      <p:sp>
        <p:nvSpPr>
          <p:cNvPr id="5" name="Title 1">
            <a:extLst>
              <a:ext uri="{FF2B5EF4-FFF2-40B4-BE49-F238E27FC236}">
                <a16:creationId xmlns:a16="http://schemas.microsoft.com/office/drawing/2014/main" id="{1BC2DB67-7171-47B4-88CA-34F47D2820C5}"/>
              </a:ext>
            </a:extLst>
          </p:cNvPr>
          <p:cNvSpPr>
            <a:spLocks noGrp="1"/>
          </p:cNvSpPr>
          <p:nvPr>
            <p:ph type="title"/>
          </p:nvPr>
        </p:nvSpPr>
        <p:spPr>
          <a:xfrm>
            <a:off x="838200" y="365126"/>
            <a:ext cx="10515600" cy="987814"/>
          </a:xfrm>
        </p:spPr>
        <p:txBody>
          <a:bodyPr/>
          <a:lstStyle/>
          <a:p>
            <a:r>
              <a:rPr lang="en-GB" altLang="en-US" b="1" dirty="0"/>
              <a:t>Neanderthals: Subhuman deception</a:t>
            </a:r>
            <a:endParaRPr lang="en-GB" dirty="0"/>
          </a:p>
        </p:txBody>
      </p:sp>
      <p:grpSp>
        <p:nvGrpSpPr>
          <p:cNvPr id="16" name="Group 15">
            <a:extLst>
              <a:ext uri="{FF2B5EF4-FFF2-40B4-BE49-F238E27FC236}">
                <a16:creationId xmlns:a16="http://schemas.microsoft.com/office/drawing/2014/main" id="{845145FE-03C8-4732-A1CF-E15CD5F6DAA8}"/>
              </a:ext>
            </a:extLst>
          </p:cNvPr>
          <p:cNvGrpSpPr/>
          <p:nvPr/>
        </p:nvGrpSpPr>
        <p:grpSpPr>
          <a:xfrm>
            <a:off x="10108724" y="1170759"/>
            <a:ext cx="2083275" cy="3381574"/>
            <a:chOff x="10108724" y="1170759"/>
            <a:chExt cx="2083275" cy="3381574"/>
          </a:xfrm>
        </p:grpSpPr>
        <p:pic>
          <p:nvPicPr>
            <p:cNvPr id="7" name="Picture 6">
              <a:extLst>
                <a:ext uri="{FF2B5EF4-FFF2-40B4-BE49-F238E27FC236}">
                  <a16:creationId xmlns:a16="http://schemas.microsoft.com/office/drawing/2014/main" id="{61375DFA-38CD-4918-A056-12988722C0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08724" y="1170759"/>
              <a:ext cx="2083275" cy="3381574"/>
            </a:xfrm>
            <a:prstGeom prst="rect">
              <a:avLst/>
            </a:prstGeom>
          </p:spPr>
        </p:pic>
        <p:sp>
          <p:nvSpPr>
            <p:cNvPr id="8" name="TextBox 7">
              <a:extLst>
                <a:ext uri="{FF2B5EF4-FFF2-40B4-BE49-F238E27FC236}">
                  <a16:creationId xmlns:a16="http://schemas.microsoft.com/office/drawing/2014/main" id="{5E6CCBAF-36F7-4FD8-9F84-BEA7429ECDFF}"/>
                </a:ext>
              </a:extLst>
            </p:cNvPr>
            <p:cNvSpPr txBox="1"/>
            <p:nvPr/>
          </p:nvSpPr>
          <p:spPr>
            <a:xfrm>
              <a:off x="10189573" y="1189653"/>
              <a:ext cx="776152" cy="369332"/>
            </a:xfrm>
            <a:prstGeom prst="rect">
              <a:avLst/>
            </a:prstGeom>
            <a:noFill/>
          </p:spPr>
          <p:txBody>
            <a:bodyPr wrap="square" rtlCol="0">
              <a:spAutoFit/>
            </a:bodyPr>
            <a:lstStyle/>
            <a:p>
              <a:r>
                <a:rPr lang="en-GB" b="1" dirty="0">
                  <a:solidFill>
                    <a:srgbClr val="00B050"/>
                  </a:solidFill>
                </a:rPr>
                <a:t>1960s</a:t>
              </a:r>
            </a:p>
          </p:txBody>
        </p:sp>
      </p:grpSp>
      <p:grpSp>
        <p:nvGrpSpPr>
          <p:cNvPr id="17" name="Group 16">
            <a:extLst>
              <a:ext uri="{FF2B5EF4-FFF2-40B4-BE49-F238E27FC236}">
                <a16:creationId xmlns:a16="http://schemas.microsoft.com/office/drawing/2014/main" id="{59546E90-7EC8-420C-A965-95F6522E3798}"/>
              </a:ext>
            </a:extLst>
          </p:cNvPr>
          <p:cNvGrpSpPr/>
          <p:nvPr/>
        </p:nvGrpSpPr>
        <p:grpSpPr>
          <a:xfrm>
            <a:off x="10108724" y="4552333"/>
            <a:ext cx="2083276" cy="1597973"/>
            <a:chOff x="10108724" y="4552333"/>
            <a:chExt cx="2083276" cy="1597973"/>
          </a:xfrm>
        </p:grpSpPr>
        <p:pic>
          <p:nvPicPr>
            <p:cNvPr id="9" name="Picture 8">
              <a:extLst>
                <a:ext uri="{FF2B5EF4-FFF2-40B4-BE49-F238E27FC236}">
                  <a16:creationId xmlns:a16="http://schemas.microsoft.com/office/drawing/2014/main" id="{5D82463B-091B-4DDD-8947-29B4187B183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08724" y="4552333"/>
              <a:ext cx="2083276" cy="1597972"/>
            </a:xfrm>
            <a:prstGeom prst="rect">
              <a:avLst/>
            </a:prstGeom>
          </p:spPr>
        </p:pic>
        <p:sp>
          <p:nvSpPr>
            <p:cNvPr id="11" name="TextBox 10">
              <a:extLst>
                <a:ext uri="{FF2B5EF4-FFF2-40B4-BE49-F238E27FC236}">
                  <a16:creationId xmlns:a16="http://schemas.microsoft.com/office/drawing/2014/main" id="{BCDA2054-1471-40D1-9789-4EC68B68C5A5}"/>
                </a:ext>
              </a:extLst>
            </p:cNvPr>
            <p:cNvSpPr txBox="1"/>
            <p:nvPr/>
          </p:nvSpPr>
          <p:spPr>
            <a:xfrm>
              <a:off x="11470798" y="5503975"/>
              <a:ext cx="721201" cy="646331"/>
            </a:xfrm>
            <a:prstGeom prst="rect">
              <a:avLst/>
            </a:prstGeom>
            <a:noFill/>
          </p:spPr>
          <p:txBody>
            <a:bodyPr wrap="square" rtlCol="0">
              <a:spAutoFit/>
            </a:bodyPr>
            <a:lstStyle/>
            <a:p>
              <a:r>
                <a:rPr lang="en-GB" b="1" dirty="0">
                  <a:solidFill>
                    <a:srgbClr val="00B050"/>
                  </a:solidFill>
                </a:rPr>
                <a:t>After 2000</a:t>
              </a:r>
            </a:p>
          </p:txBody>
        </p:sp>
      </p:grpSp>
      <p:grpSp>
        <p:nvGrpSpPr>
          <p:cNvPr id="10" name="Group 9">
            <a:extLst>
              <a:ext uri="{FF2B5EF4-FFF2-40B4-BE49-F238E27FC236}">
                <a16:creationId xmlns:a16="http://schemas.microsoft.com/office/drawing/2014/main" id="{F55B6A79-AD7F-4E50-BEF9-FB84FA52F6E0}"/>
              </a:ext>
            </a:extLst>
          </p:cNvPr>
          <p:cNvGrpSpPr/>
          <p:nvPr/>
        </p:nvGrpSpPr>
        <p:grpSpPr>
          <a:xfrm>
            <a:off x="-30512" y="3557867"/>
            <a:ext cx="2435573" cy="2373214"/>
            <a:chOff x="9313206" y="3488412"/>
            <a:chExt cx="2878794" cy="2850491"/>
          </a:xfrm>
        </p:grpSpPr>
        <p:pic>
          <p:nvPicPr>
            <p:cNvPr id="12" name="Picture 11">
              <a:extLst>
                <a:ext uri="{FF2B5EF4-FFF2-40B4-BE49-F238E27FC236}">
                  <a16:creationId xmlns:a16="http://schemas.microsoft.com/office/drawing/2014/main" id="{EE7EBBFD-12EB-4646-B6B6-8543A9C17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1509" y="3488412"/>
              <a:ext cx="2850491" cy="2850491"/>
            </a:xfrm>
            <a:prstGeom prst="rect">
              <a:avLst/>
            </a:prstGeom>
          </p:spPr>
        </p:pic>
        <p:sp>
          <p:nvSpPr>
            <p:cNvPr id="13" name="TextBox 12">
              <a:extLst>
                <a:ext uri="{FF2B5EF4-FFF2-40B4-BE49-F238E27FC236}">
                  <a16:creationId xmlns:a16="http://schemas.microsoft.com/office/drawing/2014/main" id="{84328227-BDEC-4E4E-8F22-0548D464876D}"/>
                </a:ext>
              </a:extLst>
            </p:cNvPr>
            <p:cNvSpPr txBox="1"/>
            <p:nvPr/>
          </p:nvSpPr>
          <p:spPr>
            <a:xfrm>
              <a:off x="9313206" y="3513933"/>
              <a:ext cx="1288869" cy="369332"/>
            </a:xfrm>
            <a:prstGeom prst="rect">
              <a:avLst/>
            </a:prstGeom>
            <a:noFill/>
          </p:spPr>
          <p:txBody>
            <a:bodyPr wrap="square" rtlCol="0">
              <a:spAutoFit/>
            </a:bodyPr>
            <a:lstStyle/>
            <a:p>
              <a:r>
                <a:rPr lang="en-GB" b="1" dirty="0">
                  <a:solidFill>
                    <a:srgbClr val="00B050"/>
                  </a:solidFill>
                </a:rPr>
                <a:t>After 2000</a:t>
              </a:r>
            </a:p>
          </p:txBody>
        </p:sp>
      </p:grpSp>
      <p:grpSp>
        <p:nvGrpSpPr>
          <p:cNvPr id="6" name="Group 5">
            <a:extLst>
              <a:ext uri="{FF2B5EF4-FFF2-40B4-BE49-F238E27FC236}">
                <a16:creationId xmlns:a16="http://schemas.microsoft.com/office/drawing/2014/main" id="{F4BEE00B-6B4C-4CA7-A1EE-37A1CD12169A}"/>
              </a:ext>
            </a:extLst>
          </p:cNvPr>
          <p:cNvGrpSpPr/>
          <p:nvPr/>
        </p:nvGrpSpPr>
        <p:grpSpPr>
          <a:xfrm>
            <a:off x="-11735" y="1757925"/>
            <a:ext cx="2416796" cy="1810566"/>
            <a:chOff x="-11735" y="1757925"/>
            <a:chExt cx="2416796" cy="1810566"/>
          </a:xfrm>
        </p:grpSpPr>
        <p:pic>
          <p:nvPicPr>
            <p:cNvPr id="14" name="Picture 13">
              <a:extLst>
                <a:ext uri="{FF2B5EF4-FFF2-40B4-BE49-F238E27FC236}">
                  <a16:creationId xmlns:a16="http://schemas.microsoft.com/office/drawing/2014/main" id="{041103C8-DBA7-46CF-A99D-891C92FB4631}"/>
                </a:ext>
              </a:extLst>
            </p:cNvPr>
            <p:cNvPicPr>
              <a:picLocks noChangeAspect="1"/>
            </p:cNvPicPr>
            <p:nvPr/>
          </p:nvPicPr>
          <p:blipFill rotWithShape="1">
            <a:blip r:embed="rId6">
              <a:extLst>
                <a:ext uri="{28A0092B-C50C-407E-A947-70E740481C1C}">
                  <a14:useLocalDpi xmlns:a14="http://schemas.microsoft.com/office/drawing/2010/main" val="0"/>
                </a:ext>
              </a:extLst>
            </a:blip>
            <a:srcRect r="47729" b="40517"/>
            <a:stretch/>
          </p:blipFill>
          <p:spPr>
            <a:xfrm>
              <a:off x="-11733" y="1757925"/>
              <a:ext cx="2416794" cy="1810566"/>
            </a:xfrm>
            <a:prstGeom prst="rect">
              <a:avLst/>
            </a:prstGeom>
          </p:spPr>
        </p:pic>
        <p:sp>
          <p:nvSpPr>
            <p:cNvPr id="15" name="TextBox 14">
              <a:extLst>
                <a:ext uri="{FF2B5EF4-FFF2-40B4-BE49-F238E27FC236}">
                  <a16:creationId xmlns:a16="http://schemas.microsoft.com/office/drawing/2014/main" id="{1E98CE9A-058E-4A9E-BF94-BA48780A58BD}"/>
                </a:ext>
              </a:extLst>
            </p:cNvPr>
            <p:cNvSpPr txBox="1"/>
            <p:nvPr/>
          </p:nvSpPr>
          <p:spPr>
            <a:xfrm>
              <a:off x="-11735" y="1786890"/>
              <a:ext cx="692944" cy="369332"/>
            </a:xfrm>
            <a:prstGeom prst="rect">
              <a:avLst/>
            </a:prstGeom>
            <a:noFill/>
          </p:spPr>
          <p:txBody>
            <a:bodyPr wrap="square" rtlCol="0">
              <a:spAutoFit/>
            </a:bodyPr>
            <a:lstStyle/>
            <a:p>
              <a:r>
                <a:rPr lang="en-GB" b="1" dirty="0">
                  <a:solidFill>
                    <a:srgbClr val="00B050"/>
                  </a:solidFill>
                </a:rPr>
                <a:t>1910</a:t>
              </a:r>
            </a:p>
          </p:txBody>
        </p:sp>
      </p:grpSp>
    </p:spTree>
    <p:extLst>
      <p:ext uri="{BB962C8B-B14F-4D97-AF65-F5344CB8AC3E}">
        <p14:creationId xmlns:p14="http://schemas.microsoft.com/office/powerpoint/2010/main" val="3378316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C8CFA-E635-4B54-9AEE-949B1D9B7CAE}"/>
              </a:ext>
            </a:extLst>
          </p:cNvPr>
          <p:cNvSpPr>
            <a:spLocks noGrp="1"/>
          </p:cNvSpPr>
          <p:nvPr>
            <p:ph idx="1"/>
          </p:nvPr>
        </p:nvSpPr>
        <p:spPr>
          <a:xfrm>
            <a:off x="323849" y="1715588"/>
            <a:ext cx="8201501" cy="4640762"/>
          </a:xfrm>
        </p:spPr>
        <p:txBody>
          <a:bodyPr>
            <a:normAutofit/>
          </a:bodyPr>
          <a:lstStyle/>
          <a:p>
            <a:pPr marL="0" indent="0" algn="ctr">
              <a:lnSpc>
                <a:spcPct val="100000"/>
              </a:lnSpc>
              <a:spcBef>
                <a:spcPts val="600"/>
              </a:spcBef>
              <a:buNone/>
            </a:pPr>
            <a:r>
              <a:rPr lang="en-GB" sz="2500" dirty="0"/>
              <a:t>“A new body of research has emerged that’s </a:t>
            </a:r>
            <a:r>
              <a:rPr lang="en-GB" sz="2500" dirty="0">
                <a:solidFill>
                  <a:srgbClr val="00B050"/>
                </a:solidFill>
              </a:rPr>
              <a:t>transformed our image of Neanderthals</a:t>
            </a:r>
            <a:r>
              <a:rPr lang="en-GB" sz="2500" dirty="0"/>
              <a:t>. … we now know that Neanderthals not only had </a:t>
            </a:r>
            <a:r>
              <a:rPr lang="en-GB" sz="2500" dirty="0">
                <a:solidFill>
                  <a:srgbClr val="00B050"/>
                </a:solidFill>
              </a:rPr>
              <a:t>bigger brains than sapiens, </a:t>
            </a:r>
            <a:r>
              <a:rPr lang="en-GB" sz="2500" dirty="0"/>
              <a:t>but also walked upright and had a greater lung capacity. These ice age Eurasians were </a:t>
            </a:r>
            <a:r>
              <a:rPr lang="en-GB" sz="2500" dirty="0">
                <a:solidFill>
                  <a:srgbClr val="00B050"/>
                </a:solidFill>
              </a:rPr>
              <a:t>skilled toolmakers </a:t>
            </a:r>
            <a:r>
              <a:rPr lang="en-GB" sz="2500" dirty="0"/>
              <a:t>and big-game hunters who lived in large social groups, built shelters, traded </a:t>
            </a:r>
            <a:r>
              <a:rPr lang="en-GB" sz="2500" dirty="0" err="1"/>
              <a:t>jewelry</a:t>
            </a:r>
            <a:r>
              <a:rPr lang="en-GB" sz="2500" dirty="0"/>
              <a:t>, wore clothing, ate plants and cooked them, …. Evidence is mounting that Neanderthals had </a:t>
            </a:r>
            <a:r>
              <a:rPr lang="en-GB" sz="2500" dirty="0">
                <a:solidFill>
                  <a:srgbClr val="00B050"/>
                </a:solidFill>
              </a:rPr>
              <a:t>a complex language</a:t>
            </a:r>
            <a:r>
              <a:rPr lang="en-GB" sz="2500" dirty="0"/>
              <a:t> and even, given the care with which they buried their dead, some form of spirituality.”</a:t>
            </a:r>
          </a:p>
          <a:p>
            <a:pPr marL="0" indent="0" algn="ctr">
              <a:lnSpc>
                <a:spcPct val="120000"/>
              </a:lnSpc>
              <a:spcBef>
                <a:spcPts val="600"/>
              </a:spcBef>
              <a:buNone/>
            </a:pPr>
            <a:endParaRPr lang="en-GB" sz="1400" dirty="0"/>
          </a:p>
          <a:p>
            <a:pPr marL="0" indent="0" algn="ctr">
              <a:lnSpc>
                <a:spcPct val="100000"/>
              </a:lnSpc>
              <a:spcBef>
                <a:spcPts val="600"/>
              </a:spcBef>
              <a:buNone/>
            </a:pPr>
            <a:r>
              <a:rPr lang="en-GB" sz="1400" dirty="0"/>
              <a:t>(Franz </a:t>
            </a:r>
            <a:r>
              <a:rPr lang="en-GB" sz="1400" dirty="0" err="1"/>
              <a:t>Lidz</a:t>
            </a:r>
            <a:r>
              <a:rPr lang="en-GB" sz="1400" dirty="0"/>
              <a:t>, “</a:t>
            </a:r>
            <a:r>
              <a:rPr lang="en-GB" sz="1400" u="sng" dirty="0">
                <a:hlinkClick r:id="rId2"/>
              </a:rPr>
              <a:t>What Do We Really Know About Neanderthals?</a:t>
            </a:r>
            <a:r>
              <a:rPr lang="en-GB" sz="1400" dirty="0"/>
              <a:t>” at Smithsonian Magazine, accessed 20/04/2019.)</a:t>
            </a:r>
            <a:endParaRPr lang="en-GB" sz="1200" dirty="0"/>
          </a:p>
        </p:txBody>
      </p:sp>
      <p:sp>
        <p:nvSpPr>
          <p:cNvPr id="4" name="Slide Number Placeholder 3">
            <a:extLst>
              <a:ext uri="{FF2B5EF4-FFF2-40B4-BE49-F238E27FC236}">
                <a16:creationId xmlns:a16="http://schemas.microsoft.com/office/drawing/2014/main" id="{0B493F57-23C7-4B64-ABF5-8705A90B2766}"/>
              </a:ext>
            </a:extLst>
          </p:cNvPr>
          <p:cNvSpPr>
            <a:spLocks noGrp="1"/>
          </p:cNvSpPr>
          <p:nvPr>
            <p:ph type="sldNum" sz="quarter" idx="12"/>
          </p:nvPr>
        </p:nvSpPr>
        <p:spPr/>
        <p:txBody>
          <a:bodyPr/>
          <a:lstStyle/>
          <a:p>
            <a:fld id="{BDFD9B4B-A3B5-420E-82AD-C1DBA1AF10B4}" type="slidenum">
              <a:rPr lang="en-GB" smtClean="0"/>
              <a:t>57</a:t>
            </a:fld>
            <a:endParaRPr lang="en-GB"/>
          </a:p>
        </p:txBody>
      </p:sp>
      <p:sp>
        <p:nvSpPr>
          <p:cNvPr id="5" name="Title 1">
            <a:extLst>
              <a:ext uri="{FF2B5EF4-FFF2-40B4-BE49-F238E27FC236}">
                <a16:creationId xmlns:a16="http://schemas.microsoft.com/office/drawing/2014/main" id="{1BC2DB67-7171-47B4-88CA-34F47D2820C5}"/>
              </a:ext>
            </a:extLst>
          </p:cNvPr>
          <p:cNvSpPr>
            <a:spLocks noGrp="1"/>
          </p:cNvSpPr>
          <p:nvPr>
            <p:ph type="title"/>
          </p:nvPr>
        </p:nvSpPr>
        <p:spPr>
          <a:xfrm>
            <a:off x="838200" y="365126"/>
            <a:ext cx="10515600" cy="987814"/>
          </a:xfrm>
        </p:spPr>
        <p:txBody>
          <a:bodyPr/>
          <a:lstStyle/>
          <a:p>
            <a:r>
              <a:rPr lang="en-GB" altLang="en-US" b="1" dirty="0"/>
              <a:t>Neanderthals: Subhuman deception</a:t>
            </a:r>
            <a:endParaRPr lang="en-GB" dirty="0"/>
          </a:p>
        </p:txBody>
      </p:sp>
      <p:pic>
        <p:nvPicPr>
          <p:cNvPr id="6" name="Picture 5">
            <a:extLst>
              <a:ext uri="{FF2B5EF4-FFF2-40B4-BE49-F238E27FC236}">
                <a16:creationId xmlns:a16="http://schemas.microsoft.com/office/drawing/2014/main" id="{1C69DFE0-8D8D-42A3-84B7-31C16D64C29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3058"/>
          <a:stretch/>
        </p:blipFill>
        <p:spPr>
          <a:xfrm>
            <a:off x="8744426" y="1464194"/>
            <a:ext cx="3155413" cy="4892156"/>
          </a:xfrm>
          <a:prstGeom prst="rect">
            <a:avLst/>
          </a:prstGeom>
        </p:spPr>
      </p:pic>
    </p:spTree>
    <p:extLst>
      <p:ext uri="{BB962C8B-B14F-4D97-AF65-F5344CB8AC3E}">
        <p14:creationId xmlns:p14="http://schemas.microsoft.com/office/powerpoint/2010/main" val="850550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4188-A190-4CD7-BD0F-4C40CC462E3F}"/>
              </a:ext>
            </a:extLst>
          </p:cNvPr>
          <p:cNvSpPr>
            <a:spLocks noGrp="1"/>
          </p:cNvSpPr>
          <p:nvPr>
            <p:ph type="title"/>
          </p:nvPr>
        </p:nvSpPr>
        <p:spPr/>
        <p:txBody>
          <a:bodyPr/>
          <a:lstStyle/>
          <a:p>
            <a:r>
              <a:rPr lang="en-GB" b="1" dirty="0"/>
              <a:t>Summary</a:t>
            </a:r>
          </a:p>
        </p:txBody>
      </p:sp>
      <p:sp>
        <p:nvSpPr>
          <p:cNvPr id="3" name="Content Placeholder 2">
            <a:extLst>
              <a:ext uri="{FF2B5EF4-FFF2-40B4-BE49-F238E27FC236}">
                <a16:creationId xmlns:a16="http://schemas.microsoft.com/office/drawing/2014/main" id="{0FE6C706-A537-46E5-BE17-5579D5541FD2}"/>
              </a:ext>
            </a:extLst>
          </p:cNvPr>
          <p:cNvSpPr>
            <a:spLocks noGrp="1"/>
          </p:cNvSpPr>
          <p:nvPr>
            <p:ph idx="1"/>
          </p:nvPr>
        </p:nvSpPr>
        <p:spPr>
          <a:xfrm>
            <a:off x="838200" y="1825624"/>
            <a:ext cx="10515600" cy="4592593"/>
          </a:xfrm>
        </p:spPr>
        <p:txBody>
          <a:bodyPr>
            <a:normAutofit/>
          </a:bodyPr>
          <a:lstStyle/>
          <a:p>
            <a:r>
              <a:rPr lang="en-GB" dirty="0"/>
              <a:t>The theory of evolution is a historical theory of biology, it seeks to explain how all life came to be.</a:t>
            </a:r>
          </a:p>
          <a:p>
            <a:r>
              <a:rPr lang="en-GB" dirty="0"/>
              <a:t>It was always its burden to explain the observed pattern of historical life.  And the physical evidence for this is the fossil record.</a:t>
            </a:r>
          </a:p>
          <a:p>
            <a:r>
              <a:rPr lang="en-GB" dirty="0"/>
              <a:t>Evolutionists have themselves recognised that the fossil record does not and never did align with what the theory expected [gradualism].</a:t>
            </a:r>
          </a:p>
          <a:p>
            <a:r>
              <a:rPr lang="en-GB" dirty="0"/>
              <a:t>If the evidence was not on their side, why did they proclaim the absolute truth of their theory?</a:t>
            </a:r>
          </a:p>
          <a:p>
            <a:r>
              <a:rPr lang="en-GB" dirty="0">
                <a:solidFill>
                  <a:srgbClr val="00B050"/>
                </a:solidFill>
              </a:rPr>
              <a:t>Materialistic philosophy.  They are forced to accept the theory no matter the evidence.</a:t>
            </a:r>
          </a:p>
        </p:txBody>
      </p:sp>
      <p:sp>
        <p:nvSpPr>
          <p:cNvPr id="4" name="Slide Number Placeholder 3">
            <a:extLst>
              <a:ext uri="{FF2B5EF4-FFF2-40B4-BE49-F238E27FC236}">
                <a16:creationId xmlns:a16="http://schemas.microsoft.com/office/drawing/2014/main" id="{F41945AF-31A4-4086-A0BB-E08E8DA79CB8}"/>
              </a:ext>
            </a:extLst>
          </p:cNvPr>
          <p:cNvSpPr>
            <a:spLocks noGrp="1"/>
          </p:cNvSpPr>
          <p:nvPr>
            <p:ph type="sldNum" sz="quarter" idx="12"/>
          </p:nvPr>
        </p:nvSpPr>
        <p:spPr/>
        <p:txBody>
          <a:bodyPr/>
          <a:lstStyle/>
          <a:p>
            <a:fld id="{BDFD9B4B-A3B5-420E-82AD-C1DBA1AF10B4}" type="slidenum">
              <a:rPr lang="en-GB" smtClean="0"/>
              <a:t>58</a:t>
            </a:fld>
            <a:endParaRPr lang="en-GB"/>
          </a:p>
        </p:txBody>
      </p:sp>
    </p:spTree>
    <p:extLst>
      <p:ext uri="{BB962C8B-B14F-4D97-AF65-F5344CB8AC3E}">
        <p14:creationId xmlns:p14="http://schemas.microsoft.com/office/powerpoint/2010/main" val="2716686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0B80A-E6E4-4B1D-95B9-A74C62F5BF9B}"/>
              </a:ext>
            </a:extLst>
          </p:cNvPr>
          <p:cNvSpPr>
            <a:spLocks noGrp="1"/>
          </p:cNvSpPr>
          <p:nvPr>
            <p:ph type="ctrTitle"/>
          </p:nvPr>
        </p:nvSpPr>
        <p:spPr>
          <a:xfrm>
            <a:off x="917510" y="1141024"/>
            <a:ext cx="3990392" cy="2387600"/>
          </a:xfrm>
        </p:spPr>
        <p:txBody>
          <a:bodyPr>
            <a:normAutofit/>
          </a:bodyPr>
          <a:lstStyle/>
          <a:p>
            <a:r>
              <a:rPr lang="en-GB" dirty="0"/>
              <a:t>DNA and Mutation</a:t>
            </a:r>
          </a:p>
        </p:txBody>
      </p:sp>
      <p:sp>
        <p:nvSpPr>
          <p:cNvPr id="6" name="Subtitle 5">
            <a:extLst>
              <a:ext uri="{FF2B5EF4-FFF2-40B4-BE49-F238E27FC236}">
                <a16:creationId xmlns:a16="http://schemas.microsoft.com/office/drawing/2014/main" id="{FB406335-9886-472B-ABD9-BAEB833B2B8F}"/>
              </a:ext>
            </a:extLst>
          </p:cNvPr>
          <p:cNvSpPr>
            <a:spLocks noGrp="1"/>
          </p:cNvSpPr>
          <p:nvPr>
            <p:ph type="subTitle" idx="1"/>
          </p:nvPr>
        </p:nvSpPr>
        <p:spPr>
          <a:xfrm>
            <a:off x="917510" y="4199197"/>
            <a:ext cx="3990392" cy="1655762"/>
          </a:xfrm>
        </p:spPr>
        <p:txBody>
          <a:bodyPr/>
          <a:lstStyle/>
          <a:p>
            <a:r>
              <a:rPr lang="en-GB" dirty="0">
                <a:solidFill>
                  <a:srgbClr val="00B050"/>
                </a:solidFill>
              </a:rPr>
              <a:t>Variation and degradation</a:t>
            </a:r>
          </a:p>
        </p:txBody>
      </p:sp>
      <p:sp>
        <p:nvSpPr>
          <p:cNvPr id="4" name="Slide Number Placeholder 3">
            <a:extLst>
              <a:ext uri="{FF2B5EF4-FFF2-40B4-BE49-F238E27FC236}">
                <a16:creationId xmlns:a16="http://schemas.microsoft.com/office/drawing/2014/main" id="{170D9764-F419-4896-A6F3-A1D5CC6B5381}"/>
              </a:ext>
            </a:extLst>
          </p:cNvPr>
          <p:cNvSpPr>
            <a:spLocks noGrp="1"/>
          </p:cNvSpPr>
          <p:nvPr>
            <p:ph type="sldNum" sz="quarter" idx="12"/>
          </p:nvPr>
        </p:nvSpPr>
        <p:spPr/>
        <p:txBody>
          <a:bodyPr/>
          <a:lstStyle/>
          <a:p>
            <a:fld id="{BDFD9B4B-A3B5-420E-82AD-C1DBA1AF10B4}" type="slidenum">
              <a:rPr lang="en-GB" smtClean="0"/>
              <a:t>59</a:t>
            </a:fld>
            <a:endParaRPr lang="en-GB"/>
          </a:p>
        </p:txBody>
      </p:sp>
      <p:pic>
        <p:nvPicPr>
          <p:cNvPr id="8" name="Picture 7">
            <a:extLst>
              <a:ext uri="{FF2B5EF4-FFF2-40B4-BE49-F238E27FC236}">
                <a16:creationId xmlns:a16="http://schemas.microsoft.com/office/drawing/2014/main" id="{8BB80AD6-DD4A-47E0-A9D2-B0CDEDD827E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4721291" y="1712251"/>
            <a:ext cx="7065718" cy="3433497"/>
          </a:xfrm>
          <a:prstGeom prst="rect">
            <a:avLst/>
          </a:prstGeom>
        </p:spPr>
      </p:pic>
    </p:spTree>
    <p:extLst>
      <p:ext uri="{BB962C8B-B14F-4D97-AF65-F5344CB8AC3E}">
        <p14:creationId xmlns:p14="http://schemas.microsoft.com/office/powerpoint/2010/main" val="131114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A3C4235-2D87-414A-9397-8A6772EC0DD6}"/>
              </a:ext>
            </a:extLst>
          </p:cNvPr>
          <p:cNvSpPr>
            <a:spLocks noGrp="1" noChangeArrowheads="1"/>
          </p:cNvSpPr>
          <p:nvPr>
            <p:ph type="title"/>
          </p:nvPr>
        </p:nvSpPr>
        <p:spPr/>
        <p:txBody>
          <a:bodyPr/>
          <a:lstStyle/>
          <a:p>
            <a:r>
              <a:rPr lang="en-GB" altLang="en-US" b="1" i="0" dirty="0">
                <a:solidFill>
                  <a:prstClr val="black"/>
                </a:solidFill>
              </a:rPr>
              <a:t>Allah’s Creation: Humans and Animals </a:t>
            </a:r>
            <a:endParaRPr lang="en-GB" altLang="en-US" sz="2400" b="1" i="0" dirty="0"/>
          </a:p>
        </p:txBody>
      </p:sp>
      <p:sp>
        <p:nvSpPr>
          <p:cNvPr id="6" name="Content Placeholder 5">
            <a:extLst>
              <a:ext uri="{FF2B5EF4-FFF2-40B4-BE49-F238E27FC236}">
                <a16:creationId xmlns:a16="http://schemas.microsoft.com/office/drawing/2014/main" id="{FC7EAB7C-82C4-4537-B831-8DB1A8F4E12B}"/>
              </a:ext>
            </a:extLst>
          </p:cNvPr>
          <p:cNvSpPr>
            <a:spLocks noGrp="1"/>
          </p:cNvSpPr>
          <p:nvPr>
            <p:ph idx="1"/>
          </p:nvPr>
        </p:nvSpPr>
        <p:spPr>
          <a:xfrm>
            <a:off x="838200" y="1825624"/>
            <a:ext cx="10515600" cy="4667251"/>
          </a:xfrm>
        </p:spPr>
        <p:txBody>
          <a:bodyPr>
            <a:normAutofit/>
          </a:bodyPr>
          <a:lstStyle/>
          <a:p>
            <a:pPr algn="ctr">
              <a:lnSpc>
                <a:spcPct val="100000"/>
              </a:lnSpc>
              <a:spcBef>
                <a:spcPts val="600"/>
              </a:spcBef>
              <a:buFontTx/>
              <a:buNone/>
            </a:pPr>
            <a:r>
              <a:rPr lang="ar-SA" altLang="en-US" sz="4800" dirty="0">
                <a:latin typeface="Traditional Arabic" panose="02020603050405020304" pitchFamily="18" charset="-78"/>
                <a:cs typeface="Traditional Arabic" panose="02020603050405020304" pitchFamily="18" charset="-78"/>
              </a:rPr>
              <a:t>أَوَلَمْ يَرَوْا إِلَى الْأَرْضِ </a:t>
            </a:r>
            <a:r>
              <a:rPr lang="ar-SA" altLang="en-US" sz="4800" dirty="0">
                <a:solidFill>
                  <a:srgbClr val="00B050"/>
                </a:solidFill>
                <a:latin typeface="Traditional Arabic" panose="02020603050405020304" pitchFamily="18" charset="-78"/>
                <a:cs typeface="Traditional Arabic" panose="02020603050405020304" pitchFamily="18" charset="-78"/>
              </a:rPr>
              <a:t>كَمْ أَنبَتْنَا فِيهَا مِن كُلِّ زَوْجٍ كَرِيمٍ</a:t>
            </a:r>
            <a:endParaRPr lang="en-GB" altLang="en-US" sz="4800" dirty="0">
              <a:solidFill>
                <a:srgbClr val="00B050"/>
              </a:solidFill>
              <a:latin typeface="Traditional Arabic" panose="02020603050405020304" pitchFamily="18" charset="-78"/>
              <a:cs typeface="Traditional Arabic" panose="02020603050405020304" pitchFamily="18" charset="-78"/>
            </a:endParaRPr>
          </a:p>
          <a:p>
            <a:pPr algn="ctr">
              <a:lnSpc>
                <a:spcPct val="100000"/>
              </a:lnSpc>
              <a:spcBef>
                <a:spcPts val="600"/>
              </a:spcBef>
              <a:buFontTx/>
              <a:buNone/>
            </a:pPr>
            <a:r>
              <a:rPr lang="ar-SA" altLang="en-US" sz="4800" dirty="0">
                <a:latin typeface="Traditional Arabic" panose="02020603050405020304" pitchFamily="18" charset="-78"/>
                <a:cs typeface="Traditional Arabic" panose="02020603050405020304" pitchFamily="18" charset="-78"/>
              </a:rPr>
              <a:t>إِنَّ فِي ذَٰلِكَ لَآيَةً وَمَا كَانَ أَكْثَرُهُم مُّؤْمِنِينَ</a:t>
            </a:r>
            <a:endParaRPr lang="en-IE" altLang="en-US" sz="4800" dirty="0">
              <a:latin typeface="Traditional Arabic" panose="02020603050405020304" pitchFamily="18" charset="-78"/>
              <a:cs typeface="Traditional Arabic" panose="02020603050405020304" pitchFamily="18" charset="-78"/>
            </a:endParaRPr>
          </a:p>
          <a:p>
            <a:pPr algn="ctr">
              <a:lnSpc>
                <a:spcPct val="100000"/>
              </a:lnSpc>
              <a:spcBef>
                <a:spcPts val="600"/>
              </a:spcBef>
              <a:buFontTx/>
              <a:buNone/>
            </a:pPr>
            <a:r>
              <a:rPr lang="en-IE" altLang="en-US" dirty="0"/>
              <a:t>Do they not look at the earth,- </a:t>
            </a:r>
            <a:r>
              <a:rPr lang="en-IE" altLang="en-US" dirty="0">
                <a:solidFill>
                  <a:srgbClr val="00B050"/>
                </a:solidFill>
              </a:rPr>
              <a:t>how many noble [living creations] of all kinds/groups/types We have produced/planted [and caused to grow] therein? </a:t>
            </a:r>
          </a:p>
          <a:p>
            <a:pPr algn="ctr">
              <a:lnSpc>
                <a:spcPct val="100000"/>
              </a:lnSpc>
              <a:spcBef>
                <a:spcPts val="600"/>
              </a:spcBef>
              <a:buFontTx/>
              <a:buNone/>
            </a:pPr>
            <a:r>
              <a:rPr lang="en-IE" altLang="en-US" dirty="0"/>
              <a:t>Most surely there is a sign in that, but most of them will not believe.</a:t>
            </a:r>
          </a:p>
          <a:p>
            <a:pPr algn="ctr">
              <a:lnSpc>
                <a:spcPct val="100000"/>
              </a:lnSpc>
              <a:spcBef>
                <a:spcPts val="600"/>
              </a:spcBef>
              <a:buFontTx/>
              <a:buNone/>
            </a:pPr>
            <a:r>
              <a:rPr lang="en-IE" altLang="en-US" sz="3200" dirty="0"/>
              <a:t>(Qur’an </a:t>
            </a:r>
            <a:r>
              <a:rPr lang="en-GB" altLang="en-US" sz="3200" dirty="0"/>
              <a:t>26:7-8</a:t>
            </a:r>
            <a:r>
              <a:rPr lang="en-IE" altLang="en-US" sz="3200" dirty="0"/>
              <a:t>)</a:t>
            </a:r>
          </a:p>
          <a:p>
            <a:pPr algn="ctr">
              <a:lnSpc>
                <a:spcPct val="100000"/>
              </a:lnSpc>
              <a:spcBef>
                <a:spcPts val="600"/>
              </a:spcBef>
              <a:buFontTx/>
              <a:buNone/>
            </a:pPr>
            <a:r>
              <a:rPr lang="en-IE" altLang="en-US" sz="3200" dirty="0"/>
              <a:t>[Se also 43:12]</a:t>
            </a:r>
            <a:endParaRPr lang="en-GB" altLang="en-US" sz="3200" dirty="0"/>
          </a:p>
          <a:p>
            <a:pPr marL="0" indent="0">
              <a:buNone/>
            </a:pPr>
            <a:endParaRPr lang="en-GB" dirty="0"/>
          </a:p>
        </p:txBody>
      </p:sp>
      <p:sp>
        <p:nvSpPr>
          <p:cNvPr id="2" name="Slide Number Placeholder 1">
            <a:extLst>
              <a:ext uri="{FF2B5EF4-FFF2-40B4-BE49-F238E27FC236}">
                <a16:creationId xmlns:a16="http://schemas.microsoft.com/office/drawing/2014/main" id="{1B147853-48F9-4B53-9B44-46A87FBA449B}"/>
              </a:ext>
            </a:extLst>
          </p:cNvPr>
          <p:cNvSpPr>
            <a:spLocks noGrp="1"/>
          </p:cNvSpPr>
          <p:nvPr>
            <p:ph type="sldNum" sz="quarter" idx="12"/>
          </p:nvPr>
        </p:nvSpPr>
        <p:spPr/>
        <p:txBody>
          <a:bodyPr/>
          <a:lstStyle/>
          <a:p>
            <a:fld id="{BDFD9B4B-A3B5-420E-82AD-C1DBA1AF10B4}" type="slidenum">
              <a:rPr lang="en-GB" smtClean="0"/>
              <a:t>6</a:t>
            </a:fld>
            <a:endParaRPr lang="en-GB"/>
          </a:p>
        </p:txBody>
      </p:sp>
    </p:spTree>
    <p:extLst>
      <p:ext uri="{BB962C8B-B14F-4D97-AF65-F5344CB8AC3E}">
        <p14:creationId xmlns:p14="http://schemas.microsoft.com/office/powerpoint/2010/main" val="3630045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C450-6E96-45E3-BDA5-9B88646CC70E}"/>
              </a:ext>
            </a:extLst>
          </p:cNvPr>
          <p:cNvSpPr>
            <a:spLocks noGrp="1"/>
          </p:cNvSpPr>
          <p:nvPr>
            <p:ph type="title"/>
          </p:nvPr>
        </p:nvSpPr>
        <p:spPr>
          <a:xfrm>
            <a:off x="838200" y="365125"/>
            <a:ext cx="10515600" cy="1325563"/>
          </a:xfrm>
        </p:spPr>
        <p:txBody>
          <a:bodyPr/>
          <a:lstStyle/>
          <a:p>
            <a:r>
              <a:rPr lang="en-GB" b="1" dirty="0"/>
              <a:t>The structure of an explanation</a:t>
            </a:r>
          </a:p>
        </p:txBody>
      </p:sp>
      <p:sp>
        <p:nvSpPr>
          <p:cNvPr id="4" name="Slide Number Placeholder 3">
            <a:extLst>
              <a:ext uri="{FF2B5EF4-FFF2-40B4-BE49-F238E27FC236}">
                <a16:creationId xmlns:a16="http://schemas.microsoft.com/office/drawing/2014/main" id="{E1EFE9A3-9B80-4C49-8E48-B4B80BACE721}"/>
              </a:ext>
            </a:extLst>
          </p:cNvPr>
          <p:cNvSpPr>
            <a:spLocks noGrp="1"/>
          </p:cNvSpPr>
          <p:nvPr>
            <p:ph type="sldNum" sz="quarter" idx="12"/>
          </p:nvPr>
        </p:nvSpPr>
        <p:spPr>
          <a:xfrm>
            <a:off x="8610600" y="6356350"/>
            <a:ext cx="2743200" cy="365125"/>
          </a:xfrm>
        </p:spPr>
        <p:txBody>
          <a:bodyPr/>
          <a:lstStyle/>
          <a:p>
            <a:fld id="{BDFD9B4B-A3B5-420E-82AD-C1DBA1AF10B4}" type="slidenum">
              <a:rPr lang="en-GB" smtClean="0"/>
              <a:t>60</a:t>
            </a:fld>
            <a:endParaRPr lang="en-GB"/>
          </a:p>
        </p:txBody>
      </p:sp>
      <p:sp>
        <p:nvSpPr>
          <p:cNvPr id="5" name="Rectangle: Rounded Corners 4">
            <a:extLst>
              <a:ext uri="{FF2B5EF4-FFF2-40B4-BE49-F238E27FC236}">
                <a16:creationId xmlns:a16="http://schemas.microsoft.com/office/drawing/2014/main" id="{32400C87-2364-4BD1-B0CD-EB4F14F94325}"/>
              </a:ext>
            </a:extLst>
          </p:cNvPr>
          <p:cNvSpPr/>
          <p:nvPr/>
        </p:nvSpPr>
        <p:spPr>
          <a:xfrm>
            <a:off x="4818103" y="3958457"/>
            <a:ext cx="29807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What is to be explained</a:t>
            </a:r>
          </a:p>
        </p:txBody>
      </p:sp>
      <p:sp>
        <p:nvSpPr>
          <p:cNvPr id="36" name="Rectangle: Rounded Corners 35">
            <a:extLst>
              <a:ext uri="{FF2B5EF4-FFF2-40B4-BE49-F238E27FC236}">
                <a16:creationId xmlns:a16="http://schemas.microsoft.com/office/drawing/2014/main" id="{4BD18922-75D5-46D2-9027-D61F4B0DB8B1}"/>
              </a:ext>
            </a:extLst>
          </p:cNvPr>
          <p:cNvSpPr/>
          <p:nvPr/>
        </p:nvSpPr>
        <p:spPr>
          <a:xfrm>
            <a:off x="4818101" y="2973375"/>
            <a:ext cx="29807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Available tools/resources</a:t>
            </a:r>
          </a:p>
        </p:txBody>
      </p:sp>
      <p:sp>
        <p:nvSpPr>
          <p:cNvPr id="37" name="Rectangle: Rounded Corners 36">
            <a:extLst>
              <a:ext uri="{FF2B5EF4-FFF2-40B4-BE49-F238E27FC236}">
                <a16:creationId xmlns:a16="http://schemas.microsoft.com/office/drawing/2014/main" id="{A6AEC519-F384-4DB6-96FA-5A4F270E481D}"/>
              </a:ext>
            </a:extLst>
          </p:cNvPr>
          <p:cNvSpPr/>
          <p:nvPr/>
        </p:nvSpPr>
        <p:spPr>
          <a:xfrm>
            <a:off x="5300702" y="1988293"/>
            <a:ext cx="2015521" cy="509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An Explanation</a:t>
            </a:r>
          </a:p>
        </p:txBody>
      </p:sp>
      <p:cxnSp>
        <p:nvCxnSpPr>
          <p:cNvPr id="38" name="Straight Arrow Connector 37">
            <a:extLst>
              <a:ext uri="{FF2B5EF4-FFF2-40B4-BE49-F238E27FC236}">
                <a16:creationId xmlns:a16="http://schemas.microsoft.com/office/drawing/2014/main" id="{DF512790-DA17-4A22-B72A-7510DF550052}"/>
              </a:ext>
            </a:extLst>
          </p:cNvPr>
          <p:cNvCxnSpPr>
            <a:stCxn id="37" idx="2"/>
            <a:endCxn id="36" idx="0"/>
          </p:cNvCxnSpPr>
          <p:nvPr/>
        </p:nvCxnSpPr>
        <p:spPr>
          <a:xfrm flipH="1">
            <a:off x="6308462" y="2498247"/>
            <a:ext cx="1" cy="4751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D946A82E-42F6-4380-96A9-174475B1AF5A}"/>
              </a:ext>
            </a:extLst>
          </p:cNvPr>
          <p:cNvCxnSpPr>
            <a:stCxn id="36" idx="2"/>
            <a:endCxn id="5" idx="0"/>
          </p:cNvCxnSpPr>
          <p:nvPr/>
        </p:nvCxnSpPr>
        <p:spPr>
          <a:xfrm>
            <a:off x="6308462" y="3483329"/>
            <a:ext cx="2" cy="4751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46DFCD6C-EFFC-40BC-8CF3-B7E6C3EACA27}"/>
              </a:ext>
            </a:extLst>
          </p:cNvPr>
          <p:cNvSpPr txBox="1"/>
          <p:nvPr/>
        </p:nvSpPr>
        <p:spPr>
          <a:xfrm>
            <a:off x="2833195" y="4766016"/>
            <a:ext cx="6950532" cy="1477328"/>
          </a:xfrm>
          <a:prstGeom prst="rect">
            <a:avLst/>
          </a:prstGeom>
          <a:noFill/>
        </p:spPr>
        <p:txBody>
          <a:bodyPr wrap="square" rtlCol="0">
            <a:spAutoFit/>
          </a:bodyPr>
          <a:lstStyle/>
          <a:p>
            <a:r>
              <a:rPr lang="en-GB" dirty="0"/>
              <a:t>A theory or explanation for how something happens must clearly have the ability or resources to explain what is observed.</a:t>
            </a:r>
          </a:p>
          <a:p>
            <a:endParaRPr lang="en-GB" dirty="0"/>
          </a:p>
          <a:p>
            <a:r>
              <a:rPr lang="en-GB" dirty="0">
                <a:solidFill>
                  <a:srgbClr val="00B050"/>
                </a:solidFill>
              </a:rPr>
              <a:t>For evolution, </a:t>
            </a:r>
            <a:r>
              <a:rPr lang="en-GB" b="1" u="sng" dirty="0">
                <a:solidFill>
                  <a:srgbClr val="00B050"/>
                </a:solidFill>
              </a:rPr>
              <a:t>the resource</a:t>
            </a:r>
            <a:r>
              <a:rPr lang="en-GB" dirty="0">
                <a:solidFill>
                  <a:srgbClr val="00B050"/>
                </a:solidFill>
              </a:rPr>
              <a:t> to explain what is observed is mutation and natural selection, so lets look a bit a this.</a:t>
            </a:r>
          </a:p>
        </p:txBody>
      </p:sp>
    </p:spTree>
    <p:extLst>
      <p:ext uri="{BB962C8B-B14F-4D97-AF65-F5344CB8AC3E}">
        <p14:creationId xmlns:p14="http://schemas.microsoft.com/office/powerpoint/2010/main" val="28904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2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7"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0382-C561-4C5C-B1F1-CBA984EC3207}"/>
              </a:ext>
            </a:extLst>
          </p:cNvPr>
          <p:cNvSpPr>
            <a:spLocks noGrp="1"/>
          </p:cNvSpPr>
          <p:nvPr>
            <p:ph type="title"/>
          </p:nvPr>
        </p:nvSpPr>
        <p:spPr/>
        <p:txBody>
          <a:bodyPr/>
          <a:lstStyle/>
          <a:p>
            <a:r>
              <a:rPr lang="en-GB" b="1" dirty="0"/>
              <a:t>A living library and Operating system in a cell</a:t>
            </a:r>
          </a:p>
        </p:txBody>
      </p:sp>
      <p:sp>
        <p:nvSpPr>
          <p:cNvPr id="3" name="Content Placeholder 2">
            <a:extLst>
              <a:ext uri="{FF2B5EF4-FFF2-40B4-BE49-F238E27FC236}">
                <a16:creationId xmlns:a16="http://schemas.microsoft.com/office/drawing/2014/main" id="{3C64ED85-EC9F-4178-B0D3-8DE8841FC868}"/>
              </a:ext>
            </a:extLst>
          </p:cNvPr>
          <p:cNvSpPr>
            <a:spLocks noGrp="1"/>
          </p:cNvSpPr>
          <p:nvPr>
            <p:ph idx="1"/>
          </p:nvPr>
        </p:nvSpPr>
        <p:spPr>
          <a:xfrm>
            <a:off x="77667" y="1825625"/>
            <a:ext cx="8116764" cy="4530725"/>
          </a:xfrm>
        </p:spPr>
        <p:txBody>
          <a:bodyPr>
            <a:normAutofit fontScale="92500" lnSpcReduction="20000"/>
          </a:bodyPr>
          <a:lstStyle/>
          <a:p>
            <a:pPr>
              <a:lnSpc>
                <a:spcPct val="120000"/>
              </a:lnSpc>
              <a:spcBef>
                <a:spcPts val="600"/>
              </a:spcBef>
            </a:pPr>
            <a:r>
              <a:rPr lang="en-GB" dirty="0"/>
              <a:t>DNA is a highly complex and dynamic information storage and processing tool found [initially] in every cell.  It does the following:</a:t>
            </a:r>
          </a:p>
          <a:p>
            <a:pPr marL="514350" indent="-514350">
              <a:lnSpc>
                <a:spcPct val="120000"/>
              </a:lnSpc>
              <a:spcBef>
                <a:spcPts val="600"/>
              </a:spcBef>
              <a:buFont typeface="+mj-lt"/>
              <a:buAutoNum type="arabicPeriod"/>
            </a:pPr>
            <a:r>
              <a:rPr lang="en-GB" dirty="0"/>
              <a:t>It helps to store information about all the building blocks needed to make every protein/cell in your body.</a:t>
            </a:r>
          </a:p>
          <a:p>
            <a:pPr marL="514350" indent="-514350">
              <a:lnSpc>
                <a:spcPct val="120000"/>
              </a:lnSpc>
              <a:spcBef>
                <a:spcPts val="600"/>
              </a:spcBef>
              <a:buFont typeface="+mj-lt"/>
              <a:buAutoNum type="arabicPeriod"/>
            </a:pPr>
            <a:r>
              <a:rPr lang="en-GB" dirty="0"/>
              <a:t>It helps to store information on </a:t>
            </a:r>
            <a:r>
              <a:rPr lang="en-GB" b="1" dirty="0"/>
              <a:t>when</a:t>
            </a:r>
            <a:r>
              <a:rPr lang="en-GB" dirty="0"/>
              <a:t> to use the building blocks.</a:t>
            </a:r>
          </a:p>
          <a:p>
            <a:pPr marL="514350" indent="-514350">
              <a:lnSpc>
                <a:spcPct val="120000"/>
              </a:lnSpc>
              <a:spcBef>
                <a:spcPts val="600"/>
              </a:spcBef>
              <a:buFont typeface="+mj-lt"/>
              <a:buAutoNum type="arabicPeriod"/>
            </a:pPr>
            <a:r>
              <a:rPr lang="en-GB" dirty="0"/>
              <a:t>It helps to store information on </a:t>
            </a:r>
            <a:r>
              <a:rPr lang="en-GB" b="1" dirty="0"/>
              <a:t>how</a:t>
            </a:r>
            <a:r>
              <a:rPr lang="en-GB" dirty="0"/>
              <a:t> to use the building blocks.</a:t>
            </a:r>
          </a:p>
          <a:p>
            <a:pPr>
              <a:lnSpc>
                <a:spcPct val="120000"/>
              </a:lnSpc>
              <a:spcBef>
                <a:spcPts val="600"/>
              </a:spcBef>
            </a:pPr>
            <a:r>
              <a:rPr lang="en-GB" sz="3200" b="1" dirty="0">
                <a:solidFill>
                  <a:srgbClr val="00B050"/>
                </a:solidFill>
              </a:rPr>
              <a:t>DNA is an operating system that the cells run.</a:t>
            </a:r>
          </a:p>
        </p:txBody>
      </p:sp>
      <p:sp>
        <p:nvSpPr>
          <p:cNvPr id="4" name="Slide Number Placeholder 3">
            <a:extLst>
              <a:ext uri="{FF2B5EF4-FFF2-40B4-BE49-F238E27FC236}">
                <a16:creationId xmlns:a16="http://schemas.microsoft.com/office/drawing/2014/main" id="{BBFF3E63-0737-45B4-87A1-FFA54172C6DF}"/>
              </a:ext>
            </a:extLst>
          </p:cNvPr>
          <p:cNvSpPr>
            <a:spLocks noGrp="1"/>
          </p:cNvSpPr>
          <p:nvPr>
            <p:ph type="sldNum" sz="quarter" idx="12"/>
          </p:nvPr>
        </p:nvSpPr>
        <p:spPr/>
        <p:txBody>
          <a:bodyPr/>
          <a:lstStyle/>
          <a:p>
            <a:fld id="{BDFD9B4B-A3B5-420E-82AD-C1DBA1AF10B4}" type="slidenum">
              <a:rPr lang="en-GB" smtClean="0"/>
              <a:t>61</a:t>
            </a:fld>
            <a:endParaRPr lang="en-GB" dirty="0"/>
          </a:p>
        </p:txBody>
      </p:sp>
      <p:pic>
        <p:nvPicPr>
          <p:cNvPr id="1028" name="Picture 4" descr="Image result for dna">
            <a:extLst>
              <a:ext uri="{FF2B5EF4-FFF2-40B4-BE49-F238E27FC236}">
                <a16:creationId xmlns:a16="http://schemas.microsoft.com/office/drawing/2014/main" id="{ABB7AA72-1F13-45F5-B232-2733A8480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2844" y="2110152"/>
            <a:ext cx="3839156" cy="374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43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rom DNA to protein">
            <a:hlinkClick r:id="" action="ppaction://media"/>
            <a:extLst>
              <a:ext uri="{FF2B5EF4-FFF2-40B4-BE49-F238E27FC236}">
                <a16:creationId xmlns:a16="http://schemas.microsoft.com/office/drawing/2014/main" id="{A732CF77-6010-4D0C-9346-1AF5701947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319" y="52006"/>
            <a:ext cx="12007362" cy="6753988"/>
          </a:xfrm>
        </p:spPr>
      </p:pic>
      <p:sp>
        <p:nvSpPr>
          <p:cNvPr id="4" name="Slide Number Placeholder 3">
            <a:extLst>
              <a:ext uri="{FF2B5EF4-FFF2-40B4-BE49-F238E27FC236}">
                <a16:creationId xmlns:a16="http://schemas.microsoft.com/office/drawing/2014/main" id="{6F9D71EF-C594-48B7-9A14-903ABD9ABB9E}"/>
              </a:ext>
            </a:extLst>
          </p:cNvPr>
          <p:cNvSpPr>
            <a:spLocks noGrp="1"/>
          </p:cNvSpPr>
          <p:nvPr>
            <p:ph type="sldNum" sz="quarter" idx="12"/>
          </p:nvPr>
        </p:nvSpPr>
        <p:spPr/>
        <p:txBody>
          <a:bodyPr/>
          <a:lstStyle/>
          <a:p>
            <a:fld id="{BDFD9B4B-A3B5-420E-82AD-C1DBA1AF10B4}" type="slidenum">
              <a:rPr lang="en-GB" smtClean="0"/>
              <a:t>62</a:t>
            </a:fld>
            <a:endParaRPr lang="en-GB"/>
          </a:p>
        </p:txBody>
      </p:sp>
    </p:spTree>
    <p:extLst>
      <p:ext uri="{BB962C8B-B14F-4D97-AF65-F5344CB8AC3E}">
        <p14:creationId xmlns:p14="http://schemas.microsoft.com/office/powerpoint/2010/main" val="18141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E1A187-BD9C-4C47-A84F-C150071E23F3}"/>
              </a:ext>
            </a:extLst>
          </p:cNvPr>
          <p:cNvSpPr>
            <a:spLocks noGrp="1"/>
          </p:cNvSpPr>
          <p:nvPr>
            <p:ph type="sldNum" sz="quarter" idx="12"/>
          </p:nvPr>
        </p:nvSpPr>
        <p:spPr/>
        <p:txBody>
          <a:bodyPr/>
          <a:lstStyle/>
          <a:p>
            <a:fld id="{BDFD9B4B-A3B5-420E-82AD-C1DBA1AF10B4}" type="slidenum">
              <a:rPr lang="en-GB" smtClean="0"/>
              <a:t>63</a:t>
            </a:fld>
            <a:endParaRPr lang="en-GB"/>
          </a:p>
        </p:txBody>
      </p:sp>
      <p:pic>
        <p:nvPicPr>
          <p:cNvPr id="6" name="DNA Replication 2010[HD,1280x720, Mp4]_Trim">
            <a:hlinkClick r:id="" action="ppaction://media"/>
            <a:extLst>
              <a:ext uri="{FF2B5EF4-FFF2-40B4-BE49-F238E27FC236}">
                <a16:creationId xmlns:a16="http://schemas.microsoft.com/office/drawing/2014/main" id="{965D4001-3F84-45E9-BED6-5425C7A984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5753" y="-5969"/>
            <a:ext cx="9152793" cy="6863969"/>
          </a:xfrm>
        </p:spPr>
      </p:pic>
    </p:spTree>
    <p:extLst>
      <p:ext uri="{BB962C8B-B14F-4D97-AF65-F5344CB8AC3E}">
        <p14:creationId xmlns:p14="http://schemas.microsoft.com/office/powerpoint/2010/main" val="14378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E925-44E8-4598-8309-D82A3B269E2A}"/>
              </a:ext>
            </a:extLst>
          </p:cNvPr>
          <p:cNvSpPr>
            <a:spLocks noGrp="1"/>
          </p:cNvSpPr>
          <p:nvPr>
            <p:ph type="title"/>
          </p:nvPr>
        </p:nvSpPr>
        <p:spPr/>
        <p:txBody>
          <a:bodyPr/>
          <a:lstStyle/>
          <a:p>
            <a:r>
              <a:rPr lang="en-GB" b="1" dirty="0"/>
              <a:t>DNA and evolution: What is observed</a:t>
            </a:r>
          </a:p>
        </p:txBody>
      </p:sp>
      <p:sp>
        <p:nvSpPr>
          <p:cNvPr id="3" name="Content Placeholder 2">
            <a:extLst>
              <a:ext uri="{FF2B5EF4-FFF2-40B4-BE49-F238E27FC236}">
                <a16:creationId xmlns:a16="http://schemas.microsoft.com/office/drawing/2014/main" id="{0F837032-1DB5-4F27-AE08-4B40963579B7}"/>
              </a:ext>
            </a:extLst>
          </p:cNvPr>
          <p:cNvSpPr>
            <a:spLocks noGrp="1"/>
          </p:cNvSpPr>
          <p:nvPr>
            <p:ph idx="1"/>
          </p:nvPr>
        </p:nvSpPr>
        <p:spPr>
          <a:xfrm>
            <a:off x="838200" y="1825624"/>
            <a:ext cx="10515600" cy="4667251"/>
          </a:xfrm>
        </p:spPr>
        <p:txBody>
          <a:bodyPr>
            <a:normAutofit lnSpcReduction="10000"/>
          </a:bodyPr>
          <a:lstStyle/>
          <a:p>
            <a:pPr marL="0" indent="0">
              <a:buNone/>
            </a:pPr>
            <a:r>
              <a:rPr lang="en-GB" sz="3100" dirty="0"/>
              <a:t>In order for the theory of evolution to be true, mutations [of many kinds] must be able to create lots of new information and integrate it into the operating system of the cell.  Challenges to this include:</a:t>
            </a:r>
          </a:p>
          <a:p>
            <a:r>
              <a:rPr lang="en-GB" sz="3100" dirty="0"/>
              <a:t>Multiple overlapping codes.</a:t>
            </a:r>
          </a:p>
          <a:p>
            <a:r>
              <a:rPr lang="en-GB" sz="3100" dirty="0"/>
              <a:t>Multiple codes from one gene.</a:t>
            </a:r>
          </a:p>
          <a:p>
            <a:r>
              <a:rPr lang="en-GB" sz="3100" dirty="0"/>
              <a:t>Accumulation of negative mutations.</a:t>
            </a:r>
          </a:p>
          <a:p>
            <a:r>
              <a:rPr lang="en-GB" sz="3100" dirty="0"/>
              <a:t>Long term biological variation is associated with genetic degradation.  </a:t>
            </a:r>
          </a:p>
          <a:p>
            <a:r>
              <a:rPr lang="en-GB" sz="3100" dirty="0"/>
              <a:t>Almost all of your DNA has purpose and function.</a:t>
            </a:r>
          </a:p>
          <a:p>
            <a:endParaRPr lang="en-GB" dirty="0"/>
          </a:p>
          <a:p>
            <a:endParaRPr lang="en-GB" dirty="0"/>
          </a:p>
        </p:txBody>
      </p:sp>
      <p:sp>
        <p:nvSpPr>
          <p:cNvPr id="4" name="Slide Number Placeholder 3">
            <a:extLst>
              <a:ext uri="{FF2B5EF4-FFF2-40B4-BE49-F238E27FC236}">
                <a16:creationId xmlns:a16="http://schemas.microsoft.com/office/drawing/2014/main" id="{70177B4C-EFCF-4246-BF86-939699807358}"/>
              </a:ext>
            </a:extLst>
          </p:cNvPr>
          <p:cNvSpPr>
            <a:spLocks noGrp="1"/>
          </p:cNvSpPr>
          <p:nvPr>
            <p:ph type="sldNum" sz="quarter" idx="12"/>
          </p:nvPr>
        </p:nvSpPr>
        <p:spPr/>
        <p:txBody>
          <a:bodyPr/>
          <a:lstStyle/>
          <a:p>
            <a:fld id="{BDFD9B4B-A3B5-420E-82AD-C1DBA1AF10B4}" type="slidenum">
              <a:rPr lang="en-GB" smtClean="0"/>
              <a:t>64</a:t>
            </a:fld>
            <a:endParaRPr lang="en-GB"/>
          </a:p>
        </p:txBody>
      </p:sp>
    </p:spTree>
    <p:extLst>
      <p:ext uri="{BB962C8B-B14F-4D97-AF65-F5344CB8AC3E}">
        <p14:creationId xmlns:p14="http://schemas.microsoft.com/office/powerpoint/2010/main" val="1517980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C314-5CFD-4C1F-B719-704A63CE527A}"/>
              </a:ext>
            </a:extLst>
          </p:cNvPr>
          <p:cNvSpPr>
            <a:spLocks noGrp="1"/>
          </p:cNvSpPr>
          <p:nvPr>
            <p:ph type="title"/>
          </p:nvPr>
        </p:nvSpPr>
        <p:spPr/>
        <p:txBody>
          <a:bodyPr/>
          <a:lstStyle/>
          <a:p>
            <a:r>
              <a:rPr lang="en-GB" b="1" dirty="0"/>
              <a:t>Overlapping codes</a:t>
            </a:r>
          </a:p>
        </p:txBody>
      </p:sp>
      <p:sp>
        <p:nvSpPr>
          <p:cNvPr id="3" name="Content Placeholder 2">
            <a:extLst>
              <a:ext uri="{FF2B5EF4-FFF2-40B4-BE49-F238E27FC236}">
                <a16:creationId xmlns:a16="http://schemas.microsoft.com/office/drawing/2014/main" id="{36B51327-8B49-409A-918E-E3550310F7FE}"/>
              </a:ext>
            </a:extLst>
          </p:cNvPr>
          <p:cNvSpPr>
            <a:spLocks noGrp="1"/>
          </p:cNvSpPr>
          <p:nvPr>
            <p:ph idx="1"/>
          </p:nvPr>
        </p:nvSpPr>
        <p:spPr>
          <a:xfrm>
            <a:off x="0" y="1692006"/>
            <a:ext cx="8956431" cy="4351338"/>
          </a:xfrm>
        </p:spPr>
        <p:txBody>
          <a:bodyPr>
            <a:noAutofit/>
          </a:bodyPr>
          <a:lstStyle/>
          <a:p>
            <a:pPr marL="0" indent="0" algn="ctr">
              <a:buNone/>
            </a:pPr>
            <a:r>
              <a:rPr lang="en-GB" sz="3000" dirty="0"/>
              <a:t>“</a:t>
            </a:r>
            <a:r>
              <a:rPr lang="en-GB" sz="3000" dirty="0">
                <a:solidFill>
                  <a:srgbClr val="00B050"/>
                </a:solidFill>
              </a:rPr>
              <a:t>The ENCODE project has confirmed that this phenomenon </a:t>
            </a:r>
            <a:r>
              <a:rPr lang="en-GB" sz="3000" i="1" dirty="0">
                <a:solidFill>
                  <a:srgbClr val="00B050"/>
                </a:solidFill>
              </a:rPr>
              <a:t>(overlapping codes)</a:t>
            </a:r>
            <a:r>
              <a:rPr lang="en-GB" sz="3000" dirty="0">
                <a:solidFill>
                  <a:srgbClr val="00B050"/>
                </a:solidFill>
              </a:rPr>
              <a:t> is ubiquitous in higher genomes, wherein a given DNA sequence routinely encodes multiple overlapping messages</a:t>
            </a:r>
            <a:r>
              <a:rPr lang="en-GB" sz="3000" dirty="0"/>
              <a:t>, meaning that a single </a:t>
            </a:r>
            <a:r>
              <a:rPr lang="en-GB" sz="3000" dirty="0">
                <a:solidFill>
                  <a:srgbClr val="FE8F20"/>
                </a:solidFill>
              </a:rPr>
              <a:t>nucleotide</a:t>
            </a:r>
            <a:r>
              <a:rPr lang="en-GB" sz="3000" dirty="0"/>
              <a:t> can contribute to two or more genetic codes. Most recently, </a:t>
            </a:r>
            <a:r>
              <a:rPr lang="en-GB" sz="3000" dirty="0" err="1"/>
              <a:t>Itzkovitz</a:t>
            </a:r>
            <a:r>
              <a:rPr lang="en-GB" sz="3000" dirty="0"/>
              <a:t> et al. </a:t>
            </a:r>
            <a:r>
              <a:rPr lang="en-GB" sz="3000" dirty="0" err="1"/>
              <a:t>analyzed</a:t>
            </a:r>
            <a:r>
              <a:rPr lang="en-GB" sz="3000" dirty="0"/>
              <a:t> protein coding regions of 700 species, and showed that </a:t>
            </a:r>
            <a:r>
              <a:rPr lang="en-GB" sz="3000" dirty="0">
                <a:solidFill>
                  <a:srgbClr val="00B050"/>
                </a:solidFill>
              </a:rPr>
              <a:t>virtually all forms of life have extensive overlapping information in their genomes</a:t>
            </a:r>
            <a:r>
              <a:rPr lang="en-GB" sz="3000" dirty="0"/>
              <a:t>.”</a:t>
            </a:r>
          </a:p>
          <a:p>
            <a:pPr marL="0" indent="0" algn="ctr">
              <a:buNone/>
            </a:pPr>
            <a:endParaRPr lang="en-GB" sz="2000" dirty="0"/>
          </a:p>
          <a:p>
            <a:pPr marL="0" indent="0" algn="ctr">
              <a:buNone/>
            </a:pPr>
            <a:r>
              <a:rPr lang="en-GB" sz="1400" dirty="0"/>
              <a:t>(Marks II, Robert J; Michael J </a:t>
            </a:r>
            <a:r>
              <a:rPr lang="en-GB" sz="1400" dirty="0" err="1"/>
              <a:t>Behe</a:t>
            </a:r>
            <a:r>
              <a:rPr lang="en-GB" sz="1400" dirty="0"/>
              <a:t>; William A </a:t>
            </a:r>
            <a:r>
              <a:rPr lang="en-GB" sz="1400" dirty="0" err="1"/>
              <a:t>Dembski</a:t>
            </a:r>
            <a:r>
              <a:rPr lang="en-GB" sz="1400" dirty="0"/>
              <a:t>; Bruce L Gordon; John C Sanford. Biological Information: New Perspectives - Proceedings of the Symposium (p. 141). World Scientific. Kindle Edition.) Bracketed words added by me</a:t>
            </a:r>
          </a:p>
        </p:txBody>
      </p:sp>
      <p:sp>
        <p:nvSpPr>
          <p:cNvPr id="4" name="Slide Number Placeholder 3">
            <a:extLst>
              <a:ext uri="{FF2B5EF4-FFF2-40B4-BE49-F238E27FC236}">
                <a16:creationId xmlns:a16="http://schemas.microsoft.com/office/drawing/2014/main" id="{66CC318F-D6C7-4DC4-86D6-5EF47B8BB611}"/>
              </a:ext>
            </a:extLst>
          </p:cNvPr>
          <p:cNvSpPr>
            <a:spLocks noGrp="1"/>
          </p:cNvSpPr>
          <p:nvPr>
            <p:ph type="sldNum" sz="quarter" idx="12"/>
          </p:nvPr>
        </p:nvSpPr>
        <p:spPr/>
        <p:txBody>
          <a:bodyPr/>
          <a:lstStyle/>
          <a:p>
            <a:fld id="{BDFD9B4B-A3B5-420E-82AD-C1DBA1AF10B4}" type="slidenum">
              <a:rPr lang="en-GB" smtClean="0"/>
              <a:t>65</a:t>
            </a:fld>
            <a:endParaRPr lang="en-GB"/>
          </a:p>
        </p:txBody>
      </p:sp>
      <p:pic>
        <p:nvPicPr>
          <p:cNvPr id="7" name="Picture 6">
            <a:extLst>
              <a:ext uri="{FF2B5EF4-FFF2-40B4-BE49-F238E27FC236}">
                <a16:creationId xmlns:a16="http://schemas.microsoft.com/office/drawing/2014/main" id="{0D6EF449-0D0E-4F8C-B29A-4A7038C536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947936" y="1690688"/>
            <a:ext cx="3244064" cy="4509159"/>
          </a:xfrm>
          <a:prstGeom prst="rect">
            <a:avLst/>
          </a:prstGeom>
        </p:spPr>
      </p:pic>
      <p:sp>
        <p:nvSpPr>
          <p:cNvPr id="6" name="TextBox 5">
            <a:extLst>
              <a:ext uri="{FF2B5EF4-FFF2-40B4-BE49-F238E27FC236}">
                <a16:creationId xmlns:a16="http://schemas.microsoft.com/office/drawing/2014/main" id="{59068110-018C-49C1-8226-610F335DC46B}"/>
              </a:ext>
            </a:extLst>
          </p:cNvPr>
          <p:cNvSpPr txBox="1"/>
          <p:nvPr/>
        </p:nvSpPr>
        <p:spPr>
          <a:xfrm>
            <a:off x="9448800" y="0"/>
            <a:ext cx="2743200" cy="646331"/>
          </a:xfrm>
          <a:prstGeom prst="rect">
            <a:avLst/>
          </a:prstGeom>
          <a:solidFill>
            <a:srgbClr val="FE8F20"/>
          </a:solidFill>
        </p:spPr>
        <p:txBody>
          <a:bodyPr wrap="square" rtlCol="0">
            <a:spAutoFit/>
          </a:bodyPr>
          <a:lstStyle/>
          <a:p>
            <a:r>
              <a:rPr lang="en-GB" b="1" dirty="0"/>
              <a:t>Nucleotide</a:t>
            </a:r>
            <a:r>
              <a:rPr lang="en-GB" dirty="0"/>
              <a:t>: A letter of genetic information</a:t>
            </a:r>
          </a:p>
        </p:txBody>
      </p:sp>
    </p:spTree>
    <p:extLst>
      <p:ext uri="{BB962C8B-B14F-4D97-AF65-F5344CB8AC3E}">
        <p14:creationId xmlns:p14="http://schemas.microsoft.com/office/powerpoint/2010/main" val="165195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DBB7C-DADD-4F09-8C96-691FE0457977}"/>
              </a:ext>
            </a:extLst>
          </p:cNvPr>
          <p:cNvSpPr>
            <a:spLocks noGrp="1"/>
          </p:cNvSpPr>
          <p:nvPr>
            <p:ph type="title"/>
          </p:nvPr>
        </p:nvSpPr>
        <p:spPr/>
        <p:txBody>
          <a:bodyPr/>
          <a:lstStyle/>
          <a:p>
            <a:r>
              <a:rPr lang="en-GB" b="1" dirty="0"/>
              <a:t>Overlapping codes</a:t>
            </a:r>
          </a:p>
        </p:txBody>
      </p:sp>
      <p:sp>
        <p:nvSpPr>
          <p:cNvPr id="4" name="Slide Number Placeholder 3">
            <a:extLst>
              <a:ext uri="{FF2B5EF4-FFF2-40B4-BE49-F238E27FC236}">
                <a16:creationId xmlns:a16="http://schemas.microsoft.com/office/drawing/2014/main" id="{22E9C0B3-7262-4B86-A552-ADEEF8B02700}"/>
              </a:ext>
            </a:extLst>
          </p:cNvPr>
          <p:cNvSpPr>
            <a:spLocks noGrp="1"/>
          </p:cNvSpPr>
          <p:nvPr>
            <p:ph type="sldNum" sz="quarter" idx="12"/>
          </p:nvPr>
        </p:nvSpPr>
        <p:spPr/>
        <p:txBody>
          <a:bodyPr/>
          <a:lstStyle/>
          <a:p>
            <a:fld id="{BDFD9B4B-A3B5-420E-82AD-C1DBA1AF10B4}" type="slidenum">
              <a:rPr lang="en-GB" smtClean="0"/>
              <a:t>66</a:t>
            </a:fld>
            <a:endParaRPr lang="en-GB"/>
          </a:p>
        </p:txBody>
      </p:sp>
      <p:graphicFrame>
        <p:nvGraphicFramePr>
          <p:cNvPr id="5" name="Object 4">
            <a:extLst>
              <a:ext uri="{FF2B5EF4-FFF2-40B4-BE49-F238E27FC236}">
                <a16:creationId xmlns:a16="http://schemas.microsoft.com/office/drawing/2014/main" id="{A20417D8-50DA-42DC-AAEA-13C40676263E}"/>
              </a:ext>
            </a:extLst>
          </p:cNvPr>
          <p:cNvGraphicFramePr>
            <a:graphicFrameLocks noChangeAspect="1"/>
          </p:cNvGraphicFramePr>
          <p:nvPr>
            <p:extLst>
              <p:ext uri="{D42A27DB-BD31-4B8C-83A1-F6EECF244321}">
                <p14:modId xmlns:p14="http://schemas.microsoft.com/office/powerpoint/2010/main" val="30580484"/>
              </p:ext>
            </p:extLst>
          </p:nvPr>
        </p:nvGraphicFramePr>
        <p:xfrm>
          <a:off x="2905125" y="2279650"/>
          <a:ext cx="9056688" cy="3624263"/>
        </p:xfrm>
        <a:graphic>
          <a:graphicData uri="http://schemas.openxmlformats.org/presentationml/2006/ole">
            <mc:AlternateContent xmlns:mc="http://schemas.openxmlformats.org/markup-compatibility/2006">
              <mc:Choice xmlns:v="urn:schemas-microsoft-com:vml" Requires="v">
                <p:oleObj spid="_x0000_s1026" name="Worksheet" r:id="rId4" imgW="7932552" imgH="2468880" progId="Excel.Sheet.12">
                  <p:embed/>
                </p:oleObj>
              </mc:Choice>
              <mc:Fallback>
                <p:oleObj name="Worksheet" r:id="rId4" imgW="7932552" imgH="2468880" progId="Excel.Sheet.12">
                  <p:embed/>
                  <p:pic>
                    <p:nvPicPr>
                      <p:cNvPr id="5" name="Object 4">
                        <a:extLst>
                          <a:ext uri="{FF2B5EF4-FFF2-40B4-BE49-F238E27FC236}">
                            <a16:creationId xmlns:a16="http://schemas.microsoft.com/office/drawing/2014/main" id="{A20417D8-50DA-42DC-AAEA-13C40676263E}"/>
                          </a:ext>
                        </a:extLst>
                      </p:cNvPr>
                      <p:cNvPicPr/>
                      <p:nvPr/>
                    </p:nvPicPr>
                    <p:blipFill>
                      <a:blip r:embed="rId5"/>
                      <a:stretch>
                        <a:fillRect/>
                      </a:stretch>
                    </p:blipFill>
                    <p:spPr>
                      <a:xfrm>
                        <a:off x="2905125" y="2279650"/>
                        <a:ext cx="9056688" cy="362426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E71F98D-946C-4B07-A0AB-BE0CF87F8E5F}"/>
              </a:ext>
            </a:extLst>
          </p:cNvPr>
          <p:cNvSpPr txBox="1"/>
          <p:nvPr/>
        </p:nvSpPr>
        <p:spPr>
          <a:xfrm>
            <a:off x="741680" y="3710374"/>
            <a:ext cx="1584960" cy="1077218"/>
          </a:xfrm>
          <a:prstGeom prst="rect">
            <a:avLst/>
          </a:prstGeom>
          <a:noFill/>
        </p:spPr>
        <p:txBody>
          <a:bodyPr wrap="square" rtlCol="0">
            <a:spAutoFit/>
          </a:bodyPr>
          <a:lstStyle/>
          <a:p>
            <a:r>
              <a:rPr lang="en-GB" sz="1600" dirty="0"/>
              <a:t>Various codes that use a subset of the code sequence</a:t>
            </a:r>
          </a:p>
        </p:txBody>
      </p:sp>
      <p:sp>
        <p:nvSpPr>
          <p:cNvPr id="7" name="Right Brace 6">
            <a:extLst>
              <a:ext uri="{FF2B5EF4-FFF2-40B4-BE49-F238E27FC236}">
                <a16:creationId xmlns:a16="http://schemas.microsoft.com/office/drawing/2014/main" id="{DD7908B2-912B-4BB2-80E2-0ED0E396FD54}"/>
              </a:ext>
            </a:extLst>
          </p:cNvPr>
          <p:cNvSpPr/>
          <p:nvPr/>
        </p:nvSpPr>
        <p:spPr>
          <a:xfrm rot="16200000">
            <a:off x="7343933" y="-2331724"/>
            <a:ext cx="179389" cy="905573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111011B5-B417-4B5F-9065-591DE445FACA}"/>
              </a:ext>
            </a:extLst>
          </p:cNvPr>
          <p:cNvSpPr txBox="1"/>
          <p:nvPr/>
        </p:nvSpPr>
        <p:spPr>
          <a:xfrm>
            <a:off x="5859620" y="1733481"/>
            <a:ext cx="3148013" cy="338554"/>
          </a:xfrm>
          <a:prstGeom prst="rect">
            <a:avLst/>
          </a:prstGeom>
          <a:noFill/>
        </p:spPr>
        <p:txBody>
          <a:bodyPr wrap="square" rtlCol="0">
            <a:spAutoFit/>
          </a:bodyPr>
          <a:lstStyle/>
          <a:p>
            <a:r>
              <a:rPr lang="en-GB" sz="1600" dirty="0"/>
              <a:t>Sample code sequence of 40 bases</a:t>
            </a:r>
          </a:p>
        </p:txBody>
      </p:sp>
      <p:sp>
        <p:nvSpPr>
          <p:cNvPr id="8" name="Right Brace 7">
            <a:extLst>
              <a:ext uri="{FF2B5EF4-FFF2-40B4-BE49-F238E27FC236}">
                <a16:creationId xmlns:a16="http://schemas.microsoft.com/office/drawing/2014/main" id="{6BD8B083-8571-478B-B3AA-75BB0B904951}"/>
              </a:ext>
            </a:extLst>
          </p:cNvPr>
          <p:cNvSpPr/>
          <p:nvPr/>
        </p:nvSpPr>
        <p:spPr>
          <a:xfrm rot="5400000">
            <a:off x="6890911" y="5528106"/>
            <a:ext cx="145194" cy="89681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47305EAF-9C63-4B06-860E-01743E416442}"/>
              </a:ext>
            </a:extLst>
          </p:cNvPr>
          <p:cNvSpPr txBox="1"/>
          <p:nvPr/>
        </p:nvSpPr>
        <p:spPr>
          <a:xfrm>
            <a:off x="5880405" y="6077114"/>
            <a:ext cx="2166205" cy="338554"/>
          </a:xfrm>
          <a:prstGeom prst="rect">
            <a:avLst/>
          </a:prstGeom>
          <a:noFill/>
        </p:spPr>
        <p:txBody>
          <a:bodyPr wrap="square" rtlCol="0">
            <a:spAutoFit/>
          </a:bodyPr>
          <a:lstStyle/>
          <a:p>
            <a:r>
              <a:rPr lang="en-GB" sz="1600" dirty="0"/>
              <a:t>Overlap code sequence</a:t>
            </a:r>
          </a:p>
        </p:txBody>
      </p:sp>
    </p:spTree>
    <p:extLst>
      <p:ext uri="{BB962C8B-B14F-4D97-AF65-F5344CB8AC3E}">
        <p14:creationId xmlns:p14="http://schemas.microsoft.com/office/powerpoint/2010/main" val="1741036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E0F3-2A2C-4B36-AE61-C7E2A7A4458E}"/>
              </a:ext>
            </a:extLst>
          </p:cNvPr>
          <p:cNvSpPr>
            <a:spLocks noGrp="1"/>
          </p:cNvSpPr>
          <p:nvPr>
            <p:ph type="title"/>
          </p:nvPr>
        </p:nvSpPr>
        <p:spPr/>
        <p:txBody>
          <a:bodyPr/>
          <a:lstStyle/>
          <a:p>
            <a:r>
              <a:rPr lang="en-GB" b="1" dirty="0"/>
              <a:t>One code, many products</a:t>
            </a:r>
          </a:p>
        </p:txBody>
      </p:sp>
      <p:sp>
        <p:nvSpPr>
          <p:cNvPr id="3" name="Content Placeholder 2">
            <a:extLst>
              <a:ext uri="{FF2B5EF4-FFF2-40B4-BE49-F238E27FC236}">
                <a16:creationId xmlns:a16="http://schemas.microsoft.com/office/drawing/2014/main" id="{9D80122F-C854-4CF4-8BCC-EDD689D52655}"/>
              </a:ext>
            </a:extLst>
          </p:cNvPr>
          <p:cNvSpPr>
            <a:spLocks noGrp="1"/>
          </p:cNvSpPr>
          <p:nvPr>
            <p:ph idx="1"/>
          </p:nvPr>
        </p:nvSpPr>
        <p:spPr>
          <a:xfrm>
            <a:off x="1" y="1686841"/>
            <a:ext cx="8610600" cy="4569435"/>
          </a:xfrm>
        </p:spPr>
        <p:txBody>
          <a:bodyPr>
            <a:normAutofit fontScale="85000" lnSpcReduction="20000"/>
          </a:bodyPr>
          <a:lstStyle/>
          <a:p>
            <a:pPr marL="0" indent="0" algn="ctr">
              <a:lnSpc>
                <a:spcPct val="120000"/>
              </a:lnSpc>
              <a:spcBef>
                <a:spcPts val="600"/>
              </a:spcBef>
              <a:buNone/>
            </a:pPr>
            <a:r>
              <a:rPr lang="en-GB" dirty="0"/>
              <a:t>“WHEN A EUKARYOTIC GENE IS TRANSCRIBED </a:t>
            </a:r>
            <a:r>
              <a:rPr lang="en-GB" i="1" dirty="0"/>
              <a:t>(copied)</a:t>
            </a:r>
            <a:r>
              <a:rPr lang="en-GB" dirty="0"/>
              <a:t> INTO RNA, ITS </a:t>
            </a:r>
            <a:r>
              <a:rPr lang="en-GB" dirty="0">
                <a:solidFill>
                  <a:srgbClr val="FF941F"/>
                </a:solidFill>
              </a:rPr>
              <a:t>INTRONS</a:t>
            </a:r>
            <a:r>
              <a:rPr lang="en-GB" dirty="0"/>
              <a:t> as well as its </a:t>
            </a:r>
            <a:r>
              <a:rPr lang="en-GB" dirty="0">
                <a:solidFill>
                  <a:srgbClr val="FF941F"/>
                </a:solidFill>
              </a:rPr>
              <a:t>exons</a:t>
            </a:r>
            <a:r>
              <a:rPr lang="en-GB" dirty="0"/>
              <a:t> are included in the transcript, so the initial RNA transcript consists of protein-coding segments separated by non-protein-coding segments. The latter are removed, and the protein-coding segments are then spliced together before being translated into protein. In the great majority of cases (80–95%), the protein-coding segments can be “alternatively spliced,” which means that the resulting transcripts can lack some exons or contain duplicates of others.  </a:t>
            </a:r>
            <a:r>
              <a:rPr lang="en-GB" dirty="0">
                <a:solidFill>
                  <a:srgbClr val="00B050"/>
                </a:solidFill>
              </a:rPr>
              <a:t>In this way, a single gene can give rise to hundreds—or even thousands—of different proteins</a:t>
            </a:r>
            <a:r>
              <a:rPr lang="en-GB" dirty="0"/>
              <a:t>.”</a:t>
            </a:r>
          </a:p>
          <a:p>
            <a:pPr marL="0" indent="0" algn="ctr">
              <a:lnSpc>
                <a:spcPct val="120000"/>
              </a:lnSpc>
              <a:spcBef>
                <a:spcPts val="600"/>
              </a:spcBef>
              <a:buNone/>
            </a:pPr>
            <a:endParaRPr lang="en-GB" sz="1400" dirty="0"/>
          </a:p>
          <a:p>
            <a:pPr marL="0" indent="0" algn="ctr">
              <a:buNone/>
            </a:pPr>
            <a:r>
              <a:rPr lang="en-GB" sz="1600" dirty="0"/>
              <a:t>(Wells Ph.D., Jonathan. The Myth of Junk DNA . Discovery Institute Press. Kindle Edition.) Bracketed text is mine.</a:t>
            </a:r>
          </a:p>
        </p:txBody>
      </p:sp>
      <p:sp>
        <p:nvSpPr>
          <p:cNvPr id="4" name="Slide Number Placeholder 3">
            <a:extLst>
              <a:ext uri="{FF2B5EF4-FFF2-40B4-BE49-F238E27FC236}">
                <a16:creationId xmlns:a16="http://schemas.microsoft.com/office/drawing/2014/main" id="{1D0419F6-9B4D-4BD8-BBE0-0B90B57D460F}"/>
              </a:ext>
            </a:extLst>
          </p:cNvPr>
          <p:cNvSpPr>
            <a:spLocks noGrp="1"/>
          </p:cNvSpPr>
          <p:nvPr>
            <p:ph type="sldNum" sz="quarter" idx="12"/>
          </p:nvPr>
        </p:nvSpPr>
        <p:spPr/>
        <p:txBody>
          <a:bodyPr/>
          <a:lstStyle/>
          <a:p>
            <a:fld id="{BDFD9B4B-A3B5-420E-82AD-C1DBA1AF10B4}" type="slidenum">
              <a:rPr lang="en-GB" smtClean="0"/>
              <a:t>67</a:t>
            </a:fld>
            <a:endParaRPr lang="en-GB"/>
          </a:p>
        </p:txBody>
      </p:sp>
      <p:pic>
        <p:nvPicPr>
          <p:cNvPr id="8" name="Picture 7">
            <a:extLst>
              <a:ext uri="{FF2B5EF4-FFF2-40B4-BE49-F238E27FC236}">
                <a16:creationId xmlns:a16="http://schemas.microsoft.com/office/drawing/2014/main" id="{E29EA7A9-CC8D-4BDE-BD3D-9FF32D865F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96" r="1059"/>
          <a:stretch/>
        </p:blipFill>
        <p:spPr>
          <a:xfrm>
            <a:off x="8510953" y="1686841"/>
            <a:ext cx="3681046" cy="2857501"/>
          </a:xfrm>
          <a:prstGeom prst="rect">
            <a:avLst/>
          </a:prstGeom>
        </p:spPr>
      </p:pic>
      <p:sp>
        <p:nvSpPr>
          <p:cNvPr id="9" name="TextBox 8">
            <a:extLst>
              <a:ext uri="{FF2B5EF4-FFF2-40B4-BE49-F238E27FC236}">
                <a16:creationId xmlns:a16="http://schemas.microsoft.com/office/drawing/2014/main" id="{12B1646A-3242-4622-ACE7-1B2EFF20B4F7}"/>
              </a:ext>
            </a:extLst>
          </p:cNvPr>
          <p:cNvSpPr txBox="1"/>
          <p:nvPr/>
        </p:nvSpPr>
        <p:spPr>
          <a:xfrm>
            <a:off x="8988670" y="4665516"/>
            <a:ext cx="2743200" cy="646331"/>
          </a:xfrm>
          <a:prstGeom prst="rect">
            <a:avLst/>
          </a:prstGeom>
          <a:solidFill>
            <a:srgbClr val="FE8F20"/>
          </a:solidFill>
        </p:spPr>
        <p:txBody>
          <a:bodyPr wrap="square" rtlCol="0">
            <a:spAutoFit/>
          </a:bodyPr>
          <a:lstStyle/>
          <a:p>
            <a:r>
              <a:rPr lang="en-GB" b="1" dirty="0"/>
              <a:t>Intron</a:t>
            </a:r>
            <a:r>
              <a:rPr lang="en-GB" dirty="0"/>
              <a:t>: Non protein coding</a:t>
            </a:r>
          </a:p>
          <a:p>
            <a:r>
              <a:rPr lang="en-GB" b="1" dirty="0"/>
              <a:t>Exon</a:t>
            </a:r>
            <a:r>
              <a:rPr lang="en-GB" dirty="0"/>
              <a:t>:    Protein coding</a:t>
            </a:r>
          </a:p>
        </p:txBody>
      </p:sp>
    </p:spTree>
    <p:extLst>
      <p:ext uri="{BB962C8B-B14F-4D97-AF65-F5344CB8AC3E}">
        <p14:creationId xmlns:p14="http://schemas.microsoft.com/office/powerpoint/2010/main" val="3973520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B611-747C-4550-A397-AFE9348AB245}"/>
              </a:ext>
            </a:extLst>
          </p:cNvPr>
          <p:cNvSpPr>
            <a:spLocks noGrp="1"/>
          </p:cNvSpPr>
          <p:nvPr>
            <p:ph type="title"/>
          </p:nvPr>
        </p:nvSpPr>
        <p:spPr/>
        <p:txBody>
          <a:bodyPr/>
          <a:lstStyle/>
          <a:p>
            <a:r>
              <a:rPr lang="en-GB" b="1" dirty="0"/>
              <a:t>The splicing code</a:t>
            </a:r>
          </a:p>
        </p:txBody>
      </p:sp>
      <p:sp>
        <p:nvSpPr>
          <p:cNvPr id="4" name="Slide Number Placeholder 3">
            <a:extLst>
              <a:ext uri="{FF2B5EF4-FFF2-40B4-BE49-F238E27FC236}">
                <a16:creationId xmlns:a16="http://schemas.microsoft.com/office/drawing/2014/main" id="{1396D9F9-8FDB-4116-94FB-3D64991DB851}"/>
              </a:ext>
            </a:extLst>
          </p:cNvPr>
          <p:cNvSpPr>
            <a:spLocks noGrp="1"/>
          </p:cNvSpPr>
          <p:nvPr>
            <p:ph type="sldNum" sz="quarter" idx="12"/>
          </p:nvPr>
        </p:nvSpPr>
        <p:spPr/>
        <p:txBody>
          <a:bodyPr/>
          <a:lstStyle/>
          <a:p>
            <a:fld id="{BDFD9B4B-A3B5-420E-82AD-C1DBA1AF10B4}" type="slidenum">
              <a:rPr lang="en-GB" smtClean="0"/>
              <a:t>68</a:t>
            </a:fld>
            <a:endParaRPr lang="en-GB"/>
          </a:p>
        </p:txBody>
      </p:sp>
      <p:pic>
        <p:nvPicPr>
          <p:cNvPr id="5" name="Content Placeholder 4">
            <a:extLst>
              <a:ext uri="{FF2B5EF4-FFF2-40B4-BE49-F238E27FC236}">
                <a16:creationId xmlns:a16="http://schemas.microsoft.com/office/drawing/2014/main" id="{AB47E891-43D0-45E5-8A85-02FD68DE237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16623" y="1724025"/>
            <a:ext cx="9502597" cy="4570750"/>
          </a:xfrm>
          <a:prstGeom prst="rect">
            <a:avLst/>
          </a:prstGeom>
        </p:spPr>
      </p:pic>
      <p:sp>
        <p:nvSpPr>
          <p:cNvPr id="6" name="TextBox 5">
            <a:extLst>
              <a:ext uri="{FF2B5EF4-FFF2-40B4-BE49-F238E27FC236}">
                <a16:creationId xmlns:a16="http://schemas.microsoft.com/office/drawing/2014/main" id="{AEB71120-0BBE-483D-8463-DDDD96DFD528}"/>
              </a:ext>
            </a:extLst>
          </p:cNvPr>
          <p:cNvSpPr txBox="1"/>
          <p:nvPr/>
        </p:nvSpPr>
        <p:spPr>
          <a:xfrm>
            <a:off x="3200401" y="1724025"/>
            <a:ext cx="756138" cy="276999"/>
          </a:xfrm>
          <a:prstGeom prst="rect">
            <a:avLst/>
          </a:prstGeom>
          <a:noFill/>
        </p:spPr>
        <p:txBody>
          <a:bodyPr wrap="square" rtlCol="0">
            <a:spAutoFit/>
          </a:bodyPr>
          <a:lstStyle/>
          <a:p>
            <a:r>
              <a:rPr lang="en-GB" sz="1200" dirty="0"/>
              <a:t>Intron</a:t>
            </a:r>
          </a:p>
        </p:txBody>
      </p:sp>
      <p:sp>
        <p:nvSpPr>
          <p:cNvPr id="7" name="TextBox 6">
            <a:extLst>
              <a:ext uri="{FF2B5EF4-FFF2-40B4-BE49-F238E27FC236}">
                <a16:creationId xmlns:a16="http://schemas.microsoft.com/office/drawing/2014/main" id="{789B0EE2-54B7-4732-B1B4-11C896ADE739}"/>
              </a:ext>
            </a:extLst>
          </p:cNvPr>
          <p:cNvSpPr txBox="1"/>
          <p:nvPr/>
        </p:nvSpPr>
        <p:spPr>
          <a:xfrm>
            <a:off x="4970585" y="1724025"/>
            <a:ext cx="756138" cy="276999"/>
          </a:xfrm>
          <a:prstGeom prst="rect">
            <a:avLst/>
          </a:prstGeom>
          <a:noFill/>
        </p:spPr>
        <p:txBody>
          <a:bodyPr wrap="square" rtlCol="0">
            <a:spAutoFit/>
          </a:bodyPr>
          <a:lstStyle/>
          <a:p>
            <a:r>
              <a:rPr lang="en-GB" sz="1200" dirty="0"/>
              <a:t>Intron</a:t>
            </a:r>
          </a:p>
        </p:txBody>
      </p:sp>
      <p:sp>
        <p:nvSpPr>
          <p:cNvPr id="8" name="TextBox 7">
            <a:extLst>
              <a:ext uri="{FF2B5EF4-FFF2-40B4-BE49-F238E27FC236}">
                <a16:creationId xmlns:a16="http://schemas.microsoft.com/office/drawing/2014/main" id="{081E58BA-10F2-4123-9DB5-E35B01D67957}"/>
              </a:ext>
            </a:extLst>
          </p:cNvPr>
          <p:cNvSpPr txBox="1"/>
          <p:nvPr/>
        </p:nvSpPr>
        <p:spPr>
          <a:xfrm>
            <a:off x="6899031" y="1724025"/>
            <a:ext cx="756138" cy="276999"/>
          </a:xfrm>
          <a:prstGeom prst="rect">
            <a:avLst/>
          </a:prstGeom>
          <a:noFill/>
        </p:spPr>
        <p:txBody>
          <a:bodyPr wrap="square" rtlCol="0">
            <a:spAutoFit/>
          </a:bodyPr>
          <a:lstStyle/>
          <a:p>
            <a:r>
              <a:rPr lang="en-GB" sz="1200" dirty="0"/>
              <a:t>Intron</a:t>
            </a:r>
          </a:p>
        </p:txBody>
      </p:sp>
      <p:sp>
        <p:nvSpPr>
          <p:cNvPr id="9" name="TextBox 8">
            <a:extLst>
              <a:ext uri="{FF2B5EF4-FFF2-40B4-BE49-F238E27FC236}">
                <a16:creationId xmlns:a16="http://schemas.microsoft.com/office/drawing/2014/main" id="{771C38D7-C8ED-4A11-AC57-9234672F368D}"/>
              </a:ext>
            </a:extLst>
          </p:cNvPr>
          <p:cNvSpPr txBox="1"/>
          <p:nvPr/>
        </p:nvSpPr>
        <p:spPr>
          <a:xfrm>
            <a:off x="8610600" y="1724025"/>
            <a:ext cx="756138" cy="276999"/>
          </a:xfrm>
          <a:prstGeom prst="rect">
            <a:avLst/>
          </a:prstGeom>
          <a:noFill/>
        </p:spPr>
        <p:txBody>
          <a:bodyPr wrap="square" rtlCol="0">
            <a:spAutoFit/>
          </a:bodyPr>
          <a:lstStyle/>
          <a:p>
            <a:r>
              <a:rPr lang="en-GB" sz="1200" dirty="0"/>
              <a:t>Intron</a:t>
            </a:r>
          </a:p>
        </p:txBody>
      </p:sp>
    </p:spTree>
    <p:extLst>
      <p:ext uri="{BB962C8B-B14F-4D97-AF65-F5344CB8AC3E}">
        <p14:creationId xmlns:p14="http://schemas.microsoft.com/office/powerpoint/2010/main" val="233318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ernative splicing_Large_Trim">
            <a:hlinkClick r:id="" action="ppaction://media"/>
            <a:extLst>
              <a:ext uri="{FF2B5EF4-FFF2-40B4-BE49-F238E27FC236}">
                <a16:creationId xmlns:a16="http://schemas.microsoft.com/office/drawing/2014/main" id="{EC54B3BB-157C-43AF-A48E-FBA16BA86CA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1057" r="11039"/>
          <a:stretch/>
        </p:blipFill>
        <p:spPr>
          <a:xfrm>
            <a:off x="1345223" y="14579"/>
            <a:ext cx="9478108" cy="6843422"/>
          </a:xfrm>
        </p:spPr>
      </p:pic>
      <p:sp>
        <p:nvSpPr>
          <p:cNvPr id="4" name="Slide Number Placeholder 3">
            <a:extLst>
              <a:ext uri="{FF2B5EF4-FFF2-40B4-BE49-F238E27FC236}">
                <a16:creationId xmlns:a16="http://schemas.microsoft.com/office/drawing/2014/main" id="{BC79201E-7CD3-450C-AC10-8CE911600C0A}"/>
              </a:ext>
            </a:extLst>
          </p:cNvPr>
          <p:cNvSpPr>
            <a:spLocks noGrp="1"/>
          </p:cNvSpPr>
          <p:nvPr>
            <p:ph type="sldNum" sz="quarter" idx="12"/>
          </p:nvPr>
        </p:nvSpPr>
        <p:spPr/>
        <p:txBody>
          <a:bodyPr/>
          <a:lstStyle/>
          <a:p>
            <a:fld id="{BDFD9B4B-A3B5-420E-82AD-C1DBA1AF10B4}" type="slidenum">
              <a:rPr lang="en-GB" smtClean="0"/>
              <a:t>69</a:t>
            </a:fld>
            <a:endParaRPr lang="en-GB"/>
          </a:p>
        </p:txBody>
      </p:sp>
    </p:spTree>
    <p:extLst>
      <p:ext uri="{BB962C8B-B14F-4D97-AF65-F5344CB8AC3E}">
        <p14:creationId xmlns:p14="http://schemas.microsoft.com/office/powerpoint/2010/main" val="331115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B2B7-5B06-42F4-98CC-076803AE5207}"/>
              </a:ext>
            </a:extLst>
          </p:cNvPr>
          <p:cNvSpPr>
            <a:spLocks noGrp="1"/>
          </p:cNvSpPr>
          <p:nvPr>
            <p:ph type="title"/>
          </p:nvPr>
        </p:nvSpPr>
        <p:spPr>
          <a:xfrm>
            <a:off x="838200" y="321580"/>
            <a:ext cx="10515600" cy="1325563"/>
          </a:xfrm>
        </p:spPr>
        <p:txBody>
          <a:bodyPr>
            <a:normAutofit/>
          </a:bodyPr>
          <a:lstStyle/>
          <a:p>
            <a:r>
              <a:rPr lang="en-GB" b="1" dirty="0"/>
              <a:t>Ayaat of Allah are there for us to see and reflect upon</a:t>
            </a:r>
          </a:p>
        </p:txBody>
      </p:sp>
      <p:sp>
        <p:nvSpPr>
          <p:cNvPr id="3" name="Content Placeholder 2">
            <a:extLst>
              <a:ext uri="{FF2B5EF4-FFF2-40B4-BE49-F238E27FC236}">
                <a16:creationId xmlns:a16="http://schemas.microsoft.com/office/drawing/2014/main" id="{A67660DB-31F9-4F19-9C65-15F4313A681A}"/>
              </a:ext>
            </a:extLst>
          </p:cNvPr>
          <p:cNvSpPr>
            <a:spLocks noGrp="1"/>
          </p:cNvSpPr>
          <p:nvPr>
            <p:ph idx="1"/>
          </p:nvPr>
        </p:nvSpPr>
        <p:spPr>
          <a:xfrm>
            <a:off x="5152748" y="1690772"/>
            <a:ext cx="6372496" cy="4734432"/>
          </a:xfrm>
        </p:spPr>
        <p:txBody>
          <a:bodyPr>
            <a:normAutofit fontScale="92500"/>
          </a:bodyPr>
          <a:lstStyle/>
          <a:p>
            <a:pPr marL="0" indent="0" algn="ctr">
              <a:lnSpc>
                <a:spcPct val="100000"/>
              </a:lnSpc>
              <a:spcBef>
                <a:spcPts val="600"/>
              </a:spcBef>
              <a:buNone/>
            </a:pPr>
            <a:r>
              <a:rPr lang="en-US" dirty="0"/>
              <a:t>Indeed, in the creation of the heavens and the earth and the alternation of the night and the day are </a:t>
            </a:r>
            <a:r>
              <a:rPr lang="en-US" dirty="0">
                <a:solidFill>
                  <a:srgbClr val="00B050"/>
                </a:solidFill>
              </a:rPr>
              <a:t>signs for those of understanding</a:t>
            </a:r>
            <a:r>
              <a:rPr lang="en-US" dirty="0"/>
              <a:t>.  </a:t>
            </a:r>
          </a:p>
          <a:p>
            <a:pPr marL="0" indent="0" algn="ctr">
              <a:lnSpc>
                <a:spcPct val="100000"/>
              </a:lnSpc>
              <a:spcBef>
                <a:spcPts val="600"/>
              </a:spcBef>
              <a:buNone/>
            </a:pPr>
            <a:r>
              <a:rPr lang="en-US" dirty="0"/>
              <a:t>Who remember Allah while standing or sitting or [lying] on their sides and </a:t>
            </a:r>
            <a:r>
              <a:rPr lang="en-US" dirty="0">
                <a:solidFill>
                  <a:srgbClr val="00B050"/>
                </a:solidFill>
              </a:rPr>
              <a:t>give thought to the creation of the heavens and the earth</a:t>
            </a:r>
            <a:r>
              <a:rPr lang="en-US" dirty="0"/>
              <a:t>, [saying], "Our Lord, </a:t>
            </a:r>
            <a:r>
              <a:rPr lang="en-US" dirty="0">
                <a:solidFill>
                  <a:srgbClr val="00B050"/>
                </a:solidFill>
              </a:rPr>
              <a:t>You did not create this aimlessly</a:t>
            </a:r>
            <a:r>
              <a:rPr lang="en-US" dirty="0"/>
              <a:t>; exalted are You [above such a thing]; then protect us from the punishment of the Fire. </a:t>
            </a:r>
          </a:p>
          <a:p>
            <a:pPr marL="0" indent="0" algn="ctr">
              <a:lnSpc>
                <a:spcPct val="100000"/>
              </a:lnSpc>
              <a:spcBef>
                <a:spcPts val="600"/>
              </a:spcBef>
              <a:buNone/>
            </a:pPr>
            <a:r>
              <a:rPr lang="en-US" dirty="0"/>
              <a:t>(</a:t>
            </a:r>
            <a:r>
              <a:rPr lang="en-IE" altLang="en-US" dirty="0"/>
              <a:t>Qur’an </a:t>
            </a:r>
            <a:r>
              <a:rPr lang="en-US" dirty="0"/>
              <a:t>3:190-191)</a:t>
            </a:r>
            <a:endParaRPr lang="en-GB" dirty="0"/>
          </a:p>
        </p:txBody>
      </p:sp>
      <p:sp>
        <p:nvSpPr>
          <p:cNvPr id="4" name="Slide Number Placeholder 3">
            <a:extLst>
              <a:ext uri="{FF2B5EF4-FFF2-40B4-BE49-F238E27FC236}">
                <a16:creationId xmlns:a16="http://schemas.microsoft.com/office/drawing/2014/main" id="{43F0DB6D-6169-48C2-A810-3DB9A51C6ABA}"/>
              </a:ext>
            </a:extLst>
          </p:cNvPr>
          <p:cNvSpPr>
            <a:spLocks noGrp="1"/>
          </p:cNvSpPr>
          <p:nvPr>
            <p:ph type="sldNum" sz="quarter" idx="12"/>
          </p:nvPr>
        </p:nvSpPr>
        <p:spPr/>
        <p:txBody>
          <a:bodyPr/>
          <a:lstStyle/>
          <a:p>
            <a:fld id="{BDFD9B4B-A3B5-420E-82AD-C1DBA1AF10B4}" type="slidenum">
              <a:rPr lang="en-GB" smtClean="0"/>
              <a:t>7</a:t>
            </a:fld>
            <a:endParaRPr lang="en-GB"/>
          </a:p>
        </p:txBody>
      </p:sp>
      <p:pic>
        <p:nvPicPr>
          <p:cNvPr id="6" name="Picture 5">
            <a:extLst>
              <a:ext uri="{FF2B5EF4-FFF2-40B4-BE49-F238E27FC236}">
                <a16:creationId xmlns:a16="http://schemas.microsoft.com/office/drawing/2014/main" id="{5F5E9DE8-5C1B-4D64-84CF-499E26C66A0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0271" y="1809982"/>
            <a:ext cx="4304240" cy="4734432"/>
          </a:xfrm>
          <a:prstGeom prst="rect">
            <a:avLst/>
          </a:prstGeom>
        </p:spPr>
      </p:pic>
    </p:spTree>
    <p:extLst>
      <p:ext uri="{BB962C8B-B14F-4D97-AF65-F5344CB8AC3E}">
        <p14:creationId xmlns:p14="http://schemas.microsoft.com/office/powerpoint/2010/main" val="2498244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2286-536E-4F6E-B66A-4DE8BB2541C2}"/>
              </a:ext>
            </a:extLst>
          </p:cNvPr>
          <p:cNvSpPr>
            <a:spLocks noGrp="1"/>
          </p:cNvSpPr>
          <p:nvPr>
            <p:ph type="title"/>
          </p:nvPr>
        </p:nvSpPr>
        <p:spPr/>
        <p:txBody>
          <a:bodyPr/>
          <a:lstStyle/>
          <a:p>
            <a:r>
              <a:rPr lang="en-GB" b="1" dirty="0"/>
              <a:t>Mutations: Degradation not evolution</a:t>
            </a:r>
          </a:p>
        </p:txBody>
      </p:sp>
      <p:pic>
        <p:nvPicPr>
          <p:cNvPr id="6" name="Content Placeholder 5">
            <a:extLst>
              <a:ext uri="{FF2B5EF4-FFF2-40B4-BE49-F238E27FC236}">
                <a16:creationId xmlns:a16="http://schemas.microsoft.com/office/drawing/2014/main" id="{44AD7BF7-0B32-417A-B60C-F5379A2D72B4}"/>
              </a:ext>
            </a:extLst>
          </p:cNvPr>
          <p:cNvPicPr>
            <a:picLocks noGrp="1" noChangeAspect="1"/>
          </p:cNvPicPr>
          <p:nvPr>
            <p:ph idx="1"/>
          </p:nvPr>
        </p:nvPicPr>
        <p:blipFill rotWithShape="1">
          <a:blip r:embed="rId3" cstate="hq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2463" t="9772" r="3188" b="2156"/>
          <a:stretch/>
        </p:blipFill>
        <p:spPr>
          <a:xfrm>
            <a:off x="7046428" y="2959325"/>
            <a:ext cx="5145572" cy="3574111"/>
          </a:xfrm>
        </p:spPr>
      </p:pic>
      <p:sp>
        <p:nvSpPr>
          <p:cNvPr id="4" name="Slide Number Placeholder 3">
            <a:extLst>
              <a:ext uri="{FF2B5EF4-FFF2-40B4-BE49-F238E27FC236}">
                <a16:creationId xmlns:a16="http://schemas.microsoft.com/office/drawing/2014/main" id="{06FE0781-BAE4-4388-A3C1-ED81F0EBA30C}"/>
              </a:ext>
            </a:extLst>
          </p:cNvPr>
          <p:cNvSpPr>
            <a:spLocks noGrp="1"/>
          </p:cNvSpPr>
          <p:nvPr>
            <p:ph type="sldNum" sz="quarter" idx="12"/>
          </p:nvPr>
        </p:nvSpPr>
        <p:spPr/>
        <p:txBody>
          <a:bodyPr/>
          <a:lstStyle/>
          <a:p>
            <a:fld id="{BDFD9B4B-A3B5-420E-82AD-C1DBA1AF10B4}" type="slidenum">
              <a:rPr lang="en-GB" smtClean="0"/>
              <a:t>70</a:t>
            </a:fld>
            <a:endParaRPr lang="en-GB"/>
          </a:p>
        </p:txBody>
      </p:sp>
      <p:grpSp>
        <p:nvGrpSpPr>
          <p:cNvPr id="5" name="Group 4">
            <a:extLst>
              <a:ext uri="{FF2B5EF4-FFF2-40B4-BE49-F238E27FC236}">
                <a16:creationId xmlns:a16="http://schemas.microsoft.com/office/drawing/2014/main" id="{66264525-1245-428A-B778-A8F4C4538061}"/>
              </a:ext>
            </a:extLst>
          </p:cNvPr>
          <p:cNvGrpSpPr/>
          <p:nvPr/>
        </p:nvGrpSpPr>
        <p:grpSpPr>
          <a:xfrm>
            <a:off x="7594361" y="3514175"/>
            <a:ext cx="4293039" cy="1714161"/>
            <a:chOff x="7594361" y="2309199"/>
            <a:chExt cx="4293039" cy="1714161"/>
          </a:xfrm>
        </p:grpSpPr>
        <p:sp>
          <p:nvSpPr>
            <p:cNvPr id="7" name="TextBox 6">
              <a:extLst>
                <a:ext uri="{FF2B5EF4-FFF2-40B4-BE49-F238E27FC236}">
                  <a16:creationId xmlns:a16="http://schemas.microsoft.com/office/drawing/2014/main" id="{D1E20777-7296-4CA8-965F-686E12A8BC20}"/>
                </a:ext>
              </a:extLst>
            </p:cNvPr>
            <p:cNvSpPr txBox="1"/>
            <p:nvPr/>
          </p:nvSpPr>
          <p:spPr>
            <a:xfrm>
              <a:off x="10450486" y="3385212"/>
              <a:ext cx="1436914" cy="523220"/>
            </a:xfrm>
            <a:prstGeom prst="rect">
              <a:avLst/>
            </a:prstGeom>
            <a:noFill/>
          </p:spPr>
          <p:txBody>
            <a:bodyPr wrap="square" rtlCol="0">
              <a:spAutoFit/>
            </a:bodyPr>
            <a:lstStyle/>
            <a:p>
              <a:pPr algn="ctr"/>
              <a:r>
                <a:rPr lang="en-GB" sz="1400" b="1" dirty="0"/>
                <a:t>Rare ‘beneficial’ mutations</a:t>
              </a:r>
            </a:p>
          </p:txBody>
        </p:sp>
        <p:sp>
          <p:nvSpPr>
            <p:cNvPr id="10" name="TextBox 9">
              <a:extLst>
                <a:ext uri="{FF2B5EF4-FFF2-40B4-BE49-F238E27FC236}">
                  <a16:creationId xmlns:a16="http://schemas.microsoft.com/office/drawing/2014/main" id="{4507E1ED-D53B-4AF7-9916-DD6BAB65994C}"/>
                </a:ext>
              </a:extLst>
            </p:cNvPr>
            <p:cNvSpPr txBox="1"/>
            <p:nvPr/>
          </p:nvSpPr>
          <p:spPr>
            <a:xfrm>
              <a:off x="10577016" y="2309199"/>
              <a:ext cx="1071448" cy="738664"/>
            </a:xfrm>
            <a:prstGeom prst="rect">
              <a:avLst/>
            </a:prstGeom>
            <a:noFill/>
          </p:spPr>
          <p:txBody>
            <a:bodyPr wrap="square" rtlCol="0">
              <a:spAutoFit/>
            </a:bodyPr>
            <a:lstStyle/>
            <a:p>
              <a:pPr algn="ctr"/>
              <a:r>
                <a:rPr lang="en-GB" sz="1400" b="1" dirty="0"/>
                <a:t>‘Beneficial’ mutation distribution</a:t>
              </a:r>
            </a:p>
          </p:txBody>
        </p:sp>
        <p:sp>
          <p:nvSpPr>
            <p:cNvPr id="11" name="TextBox 10">
              <a:extLst>
                <a:ext uri="{FF2B5EF4-FFF2-40B4-BE49-F238E27FC236}">
                  <a16:creationId xmlns:a16="http://schemas.microsoft.com/office/drawing/2014/main" id="{3E2E430E-1EAA-4382-804A-830C3142B0EA}"/>
                </a:ext>
              </a:extLst>
            </p:cNvPr>
            <p:cNvSpPr txBox="1"/>
            <p:nvPr/>
          </p:nvSpPr>
          <p:spPr>
            <a:xfrm>
              <a:off x="7594361" y="2309199"/>
              <a:ext cx="1071448" cy="738664"/>
            </a:xfrm>
            <a:prstGeom prst="rect">
              <a:avLst/>
            </a:prstGeom>
            <a:noFill/>
          </p:spPr>
          <p:txBody>
            <a:bodyPr wrap="square" rtlCol="0">
              <a:spAutoFit/>
            </a:bodyPr>
            <a:lstStyle/>
            <a:p>
              <a:pPr algn="ctr"/>
              <a:r>
                <a:rPr lang="en-GB" sz="1400" b="1" dirty="0"/>
                <a:t>Negative mutation distribution</a:t>
              </a:r>
            </a:p>
          </p:txBody>
        </p:sp>
        <p:cxnSp>
          <p:nvCxnSpPr>
            <p:cNvPr id="13" name="Straight Arrow Connector 12">
              <a:extLst>
                <a:ext uri="{FF2B5EF4-FFF2-40B4-BE49-F238E27FC236}">
                  <a16:creationId xmlns:a16="http://schemas.microsoft.com/office/drawing/2014/main" id="{C30034A1-9B24-4103-A5EF-F8407F87D770}"/>
                </a:ext>
              </a:extLst>
            </p:cNvPr>
            <p:cNvCxnSpPr>
              <a:cxnSpLocks/>
              <a:stCxn id="11" idx="2"/>
            </p:cNvCxnSpPr>
            <p:nvPr/>
          </p:nvCxnSpPr>
          <p:spPr>
            <a:xfrm>
              <a:off x="8130085" y="3047863"/>
              <a:ext cx="1122423" cy="674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D1719C2-DBA7-4D42-A5D0-3819ED099D86}"/>
                </a:ext>
              </a:extLst>
            </p:cNvPr>
            <p:cNvCxnSpPr>
              <a:cxnSpLocks/>
              <a:stCxn id="10" idx="2"/>
            </p:cNvCxnSpPr>
            <p:nvPr/>
          </p:nvCxnSpPr>
          <p:spPr>
            <a:xfrm flipH="1">
              <a:off x="9788232" y="3047863"/>
              <a:ext cx="1324508" cy="9754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4" name="Content Placeholder 2">
            <a:extLst>
              <a:ext uri="{FF2B5EF4-FFF2-40B4-BE49-F238E27FC236}">
                <a16:creationId xmlns:a16="http://schemas.microsoft.com/office/drawing/2014/main" id="{BF63A809-0AEE-4E1D-AB27-B123DBCBA023}"/>
              </a:ext>
            </a:extLst>
          </p:cNvPr>
          <p:cNvSpPr txBox="1">
            <a:spLocks/>
          </p:cNvSpPr>
          <p:nvPr/>
        </p:nvSpPr>
        <p:spPr>
          <a:xfrm>
            <a:off x="456807" y="1530220"/>
            <a:ext cx="6465202" cy="4826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600"/>
              </a:spcBef>
              <a:buNone/>
            </a:pPr>
            <a:r>
              <a:rPr lang="en-GB" sz="2400" dirty="0"/>
              <a:t>“One of the most astounding recent findings in the world of genetics is that the human mutation rate (just within our reproductive cells) is in the range of 75-175 nucleotide substitutions (misspellings) per person per generation. </a:t>
            </a:r>
            <a:r>
              <a:rPr lang="en-GB" sz="1400" dirty="0">
                <a:solidFill>
                  <a:prstClr val="black"/>
                </a:solidFill>
              </a:rPr>
              <a:t>(Nachman and Crowell, 2000; </a:t>
            </a:r>
            <a:r>
              <a:rPr lang="en-GB" sz="1400" dirty="0" err="1">
                <a:solidFill>
                  <a:prstClr val="black"/>
                </a:solidFill>
              </a:rPr>
              <a:t>Kondrashov</a:t>
            </a:r>
            <a:r>
              <a:rPr lang="en-GB" sz="1400" dirty="0">
                <a:solidFill>
                  <a:prstClr val="black"/>
                </a:solidFill>
              </a:rPr>
              <a:t>, 2002; </a:t>
            </a:r>
            <a:r>
              <a:rPr lang="en-GB" sz="1400" dirty="0" err="1">
                <a:solidFill>
                  <a:prstClr val="black"/>
                </a:solidFill>
              </a:rPr>
              <a:t>Xue</a:t>
            </a:r>
            <a:r>
              <a:rPr lang="en-GB" sz="1400" dirty="0">
                <a:solidFill>
                  <a:prstClr val="black"/>
                </a:solidFill>
              </a:rPr>
              <a:t> et al., 2009; Lynch, 2010; Campbell and Eichler, 2013). </a:t>
            </a:r>
            <a:r>
              <a:rPr lang="en-GB" sz="2400" dirty="0"/>
              <a:t>” </a:t>
            </a:r>
          </a:p>
          <a:p>
            <a:pPr marL="0" indent="0" algn="ctr">
              <a:lnSpc>
                <a:spcPct val="100000"/>
              </a:lnSpc>
              <a:spcBef>
                <a:spcPts val="600"/>
              </a:spcBef>
              <a:buNone/>
            </a:pPr>
            <a:endParaRPr lang="en-GB" sz="1400" dirty="0"/>
          </a:p>
          <a:p>
            <a:pPr marL="0" indent="0" algn="ctr">
              <a:lnSpc>
                <a:spcPct val="100000"/>
              </a:lnSpc>
              <a:spcBef>
                <a:spcPts val="600"/>
              </a:spcBef>
              <a:buNone/>
            </a:pPr>
            <a:r>
              <a:rPr lang="en-GB" sz="2400" dirty="0">
                <a:solidFill>
                  <a:srgbClr val="00B050"/>
                </a:solidFill>
              </a:rPr>
              <a:t>“Everything about the true distribution of mutations argues against mutations leading to a net gain in information, as needed for forward evolution.”</a:t>
            </a:r>
          </a:p>
          <a:p>
            <a:pPr marL="0" indent="0" algn="ctr">
              <a:lnSpc>
                <a:spcPct val="100000"/>
              </a:lnSpc>
              <a:spcBef>
                <a:spcPts val="600"/>
              </a:spcBef>
              <a:buNone/>
            </a:pPr>
            <a:endParaRPr lang="en-GB" sz="1400" dirty="0"/>
          </a:p>
          <a:p>
            <a:pPr marL="0" indent="0" algn="ctr">
              <a:lnSpc>
                <a:spcPct val="100000"/>
              </a:lnSpc>
              <a:spcBef>
                <a:spcPts val="600"/>
              </a:spcBef>
              <a:buNone/>
            </a:pPr>
            <a:r>
              <a:rPr lang="en-GB" sz="1400" dirty="0"/>
              <a:t>(</a:t>
            </a:r>
            <a:r>
              <a:rPr lang="en-GB" sz="1400" b="1" dirty="0"/>
              <a:t>John Sanford,</a:t>
            </a:r>
            <a:r>
              <a:rPr lang="en-GB" sz="1400" dirty="0"/>
              <a:t> Genetic Entropy . FMS Publications. Kindle Edition.) </a:t>
            </a:r>
            <a:endParaRPr lang="en-US" sz="1400" dirty="0"/>
          </a:p>
        </p:txBody>
      </p:sp>
      <p:grpSp>
        <p:nvGrpSpPr>
          <p:cNvPr id="12" name="Group 11">
            <a:extLst>
              <a:ext uri="{FF2B5EF4-FFF2-40B4-BE49-F238E27FC236}">
                <a16:creationId xmlns:a16="http://schemas.microsoft.com/office/drawing/2014/main" id="{6588ED4A-DD47-40A3-9190-AA655E7A688A}"/>
              </a:ext>
            </a:extLst>
          </p:cNvPr>
          <p:cNvGrpSpPr/>
          <p:nvPr/>
        </p:nvGrpSpPr>
        <p:grpSpPr>
          <a:xfrm>
            <a:off x="7458910" y="1513496"/>
            <a:ext cx="4172165" cy="1353922"/>
            <a:chOff x="7458910" y="1513496"/>
            <a:chExt cx="4172165" cy="1353922"/>
          </a:xfrm>
        </p:grpSpPr>
        <p:pic>
          <p:nvPicPr>
            <p:cNvPr id="8" name="Picture 7">
              <a:extLst>
                <a:ext uri="{FF2B5EF4-FFF2-40B4-BE49-F238E27FC236}">
                  <a16:creationId xmlns:a16="http://schemas.microsoft.com/office/drawing/2014/main" id="{D1DB7B2C-CCE4-4B4C-BC69-F19E4AAB63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910" y="1513496"/>
              <a:ext cx="1128268" cy="1353922"/>
            </a:xfrm>
            <a:prstGeom prst="rect">
              <a:avLst/>
            </a:prstGeom>
          </p:spPr>
        </p:pic>
        <p:sp>
          <p:nvSpPr>
            <p:cNvPr id="9" name="TextBox 8">
              <a:extLst>
                <a:ext uri="{FF2B5EF4-FFF2-40B4-BE49-F238E27FC236}">
                  <a16:creationId xmlns:a16="http://schemas.microsoft.com/office/drawing/2014/main" id="{1B26C6BC-51A6-4647-B994-860049C9B72E}"/>
                </a:ext>
              </a:extLst>
            </p:cNvPr>
            <p:cNvSpPr txBox="1"/>
            <p:nvPr/>
          </p:nvSpPr>
          <p:spPr>
            <a:xfrm>
              <a:off x="8587178" y="1629267"/>
              <a:ext cx="3043897" cy="1200329"/>
            </a:xfrm>
            <a:prstGeom prst="rect">
              <a:avLst/>
            </a:prstGeom>
            <a:noFill/>
          </p:spPr>
          <p:txBody>
            <a:bodyPr wrap="square" rtlCol="0">
              <a:spAutoFit/>
            </a:bodyPr>
            <a:lstStyle/>
            <a:p>
              <a:r>
                <a:rPr lang="en-GB" b="1" dirty="0"/>
                <a:t>John Sanford</a:t>
              </a:r>
              <a:endParaRPr lang="en-GB" dirty="0"/>
            </a:p>
            <a:p>
              <a:r>
                <a:rPr lang="en-GB" dirty="0"/>
                <a:t>Cornel University Professor, Plant geneticist and inventor of genetic delivery systems</a:t>
              </a:r>
            </a:p>
          </p:txBody>
        </p:sp>
      </p:grpSp>
    </p:spTree>
    <p:extLst>
      <p:ext uri="{BB962C8B-B14F-4D97-AF65-F5344CB8AC3E}">
        <p14:creationId xmlns:p14="http://schemas.microsoft.com/office/powerpoint/2010/main" val="20535609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24FA-4ECA-4EB2-AA89-68C44644401E}"/>
              </a:ext>
            </a:extLst>
          </p:cNvPr>
          <p:cNvSpPr>
            <a:spLocks noGrp="1"/>
          </p:cNvSpPr>
          <p:nvPr>
            <p:ph type="title"/>
          </p:nvPr>
        </p:nvSpPr>
        <p:spPr/>
        <p:txBody>
          <a:bodyPr/>
          <a:lstStyle/>
          <a:p>
            <a:r>
              <a:rPr lang="en-GB" b="1" dirty="0"/>
              <a:t>Mutations: Variation and degradation</a:t>
            </a:r>
            <a:endParaRPr lang="en-GB" dirty="0"/>
          </a:p>
        </p:txBody>
      </p:sp>
      <p:sp>
        <p:nvSpPr>
          <p:cNvPr id="3" name="Content Placeholder 2">
            <a:extLst>
              <a:ext uri="{FF2B5EF4-FFF2-40B4-BE49-F238E27FC236}">
                <a16:creationId xmlns:a16="http://schemas.microsoft.com/office/drawing/2014/main" id="{62F34C90-93E9-4C95-B8E5-5224745D6A6A}"/>
              </a:ext>
            </a:extLst>
          </p:cNvPr>
          <p:cNvSpPr>
            <a:spLocks noGrp="1"/>
          </p:cNvSpPr>
          <p:nvPr>
            <p:ph idx="1"/>
          </p:nvPr>
        </p:nvSpPr>
        <p:spPr>
          <a:xfrm>
            <a:off x="451338" y="1825625"/>
            <a:ext cx="9431215" cy="4351338"/>
          </a:xfrm>
        </p:spPr>
        <p:txBody>
          <a:bodyPr>
            <a:normAutofit fontScale="92500" lnSpcReduction="10000"/>
          </a:bodyPr>
          <a:lstStyle/>
          <a:p>
            <a:pPr marL="0" indent="0" algn="ctr">
              <a:lnSpc>
                <a:spcPct val="110000"/>
              </a:lnSpc>
              <a:spcBef>
                <a:spcPts val="600"/>
              </a:spcBef>
              <a:buNone/>
            </a:pPr>
            <a:r>
              <a:rPr lang="en-GB" sz="3000" dirty="0"/>
              <a:t>“It’s been known for a long time that the great majority of mutations that have a measurable effect on a creature’s welfare </a:t>
            </a:r>
            <a:r>
              <a:rPr lang="en-GB" sz="3000" dirty="0">
                <a:solidFill>
                  <a:srgbClr val="00B050"/>
                </a:solidFill>
              </a:rPr>
              <a:t>are harmful</a:t>
            </a:r>
            <a:r>
              <a:rPr lang="en-GB" sz="3000" dirty="0"/>
              <a:t>. The amazing but in retrospect unsurprising fact established by the diligent work of many investigators in laboratory evolution over decades is that </a:t>
            </a:r>
            <a:r>
              <a:rPr lang="en-GB" sz="3000" dirty="0">
                <a:solidFill>
                  <a:srgbClr val="00B050"/>
                </a:solidFill>
              </a:rPr>
              <a:t>the great majority of even beneficial positively selected mutations damage an organism’s genetic information—either degrading or outright destroying functional coded elements</a:t>
            </a:r>
            <a:r>
              <a:rPr lang="en-GB" sz="3000" dirty="0"/>
              <a:t>.”</a:t>
            </a:r>
          </a:p>
          <a:p>
            <a:pPr marL="0" indent="0" algn="ctr">
              <a:buNone/>
            </a:pPr>
            <a:endParaRPr lang="en-GB" sz="2000" dirty="0"/>
          </a:p>
          <a:p>
            <a:pPr marL="0" indent="0" algn="ctr">
              <a:buNone/>
            </a:pPr>
            <a:r>
              <a:rPr lang="en-GB" sz="1500" dirty="0"/>
              <a:t>(</a:t>
            </a:r>
            <a:r>
              <a:rPr lang="en-GB" sz="1500" b="1" dirty="0"/>
              <a:t>Michael </a:t>
            </a:r>
            <a:r>
              <a:rPr lang="en-GB" sz="1500" b="1" dirty="0" err="1"/>
              <a:t>J</a:t>
            </a:r>
            <a:r>
              <a:rPr lang="en-GB" sz="1500" dirty="0" err="1"/>
              <a:t>.</a:t>
            </a:r>
            <a:r>
              <a:rPr lang="en-GB" sz="1500" b="1" dirty="0" err="1"/>
              <a:t>Behe</a:t>
            </a:r>
            <a:r>
              <a:rPr lang="en-GB" sz="1500" b="1" dirty="0"/>
              <a:t>,</a:t>
            </a:r>
            <a:r>
              <a:rPr lang="en-GB" sz="1500" dirty="0"/>
              <a:t> Darwin Devolves (p. 183). </a:t>
            </a:r>
            <a:r>
              <a:rPr lang="en-GB" sz="1500" dirty="0" err="1"/>
              <a:t>HarperOne</a:t>
            </a:r>
            <a:r>
              <a:rPr lang="en-GB" sz="1500" dirty="0"/>
              <a:t>. Kindle Edition.) </a:t>
            </a:r>
          </a:p>
        </p:txBody>
      </p:sp>
      <p:sp>
        <p:nvSpPr>
          <p:cNvPr id="4" name="Slide Number Placeholder 3">
            <a:extLst>
              <a:ext uri="{FF2B5EF4-FFF2-40B4-BE49-F238E27FC236}">
                <a16:creationId xmlns:a16="http://schemas.microsoft.com/office/drawing/2014/main" id="{57D72478-E933-4C85-8421-9C60C9C6CD4D}"/>
              </a:ext>
            </a:extLst>
          </p:cNvPr>
          <p:cNvSpPr>
            <a:spLocks noGrp="1"/>
          </p:cNvSpPr>
          <p:nvPr>
            <p:ph type="sldNum" sz="quarter" idx="12"/>
          </p:nvPr>
        </p:nvSpPr>
        <p:spPr/>
        <p:txBody>
          <a:bodyPr/>
          <a:lstStyle/>
          <a:p>
            <a:fld id="{BDFD9B4B-A3B5-420E-82AD-C1DBA1AF10B4}" type="slidenum">
              <a:rPr lang="en-GB" smtClean="0"/>
              <a:t>71</a:t>
            </a:fld>
            <a:endParaRPr lang="en-GB"/>
          </a:p>
        </p:txBody>
      </p:sp>
      <p:grpSp>
        <p:nvGrpSpPr>
          <p:cNvPr id="8" name="Group 7">
            <a:extLst>
              <a:ext uri="{FF2B5EF4-FFF2-40B4-BE49-F238E27FC236}">
                <a16:creationId xmlns:a16="http://schemas.microsoft.com/office/drawing/2014/main" id="{4B0A9E97-8A23-40EA-AF35-D86259FAF095}"/>
              </a:ext>
            </a:extLst>
          </p:cNvPr>
          <p:cNvGrpSpPr/>
          <p:nvPr/>
        </p:nvGrpSpPr>
        <p:grpSpPr>
          <a:xfrm>
            <a:off x="10186597" y="1825625"/>
            <a:ext cx="1735772" cy="3758496"/>
            <a:chOff x="10186597" y="1825625"/>
            <a:chExt cx="1735772" cy="3758496"/>
          </a:xfrm>
        </p:grpSpPr>
        <p:pic>
          <p:nvPicPr>
            <p:cNvPr id="6" name="Picture 5">
              <a:extLst>
                <a:ext uri="{FF2B5EF4-FFF2-40B4-BE49-F238E27FC236}">
                  <a16:creationId xmlns:a16="http://schemas.microsoft.com/office/drawing/2014/main" id="{F6B07D67-A88E-4A31-A131-20AA8048E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415" y="1825625"/>
              <a:ext cx="1652954" cy="1652954"/>
            </a:xfrm>
            <a:prstGeom prst="rect">
              <a:avLst/>
            </a:prstGeom>
          </p:spPr>
        </p:pic>
        <p:sp>
          <p:nvSpPr>
            <p:cNvPr id="7" name="TextBox 6">
              <a:extLst>
                <a:ext uri="{FF2B5EF4-FFF2-40B4-BE49-F238E27FC236}">
                  <a16:creationId xmlns:a16="http://schemas.microsoft.com/office/drawing/2014/main" id="{D1948723-5FE8-440C-A1F5-44A3328F3042}"/>
                </a:ext>
              </a:extLst>
            </p:cNvPr>
            <p:cNvSpPr txBox="1"/>
            <p:nvPr/>
          </p:nvSpPr>
          <p:spPr>
            <a:xfrm>
              <a:off x="10186597" y="3552796"/>
              <a:ext cx="1735772" cy="2031325"/>
            </a:xfrm>
            <a:prstGeom prst="rect">
              <a:avLst/>
            </a:prstGeom>
            <a:noFill/>
          </p:spPr>
          <p:txBody>
            <a:bodyPr wrap="square" rtlCol="0">
              <a:spAutoFit/>
            </a:bodyPr>
            <a:lstStyle/>
            <a:p>
              <a:r>
                <a:rPr lang="en-GB" b="1" dirty="0"/>
                <a:t>Michael </a:t>
              </a:r>
              <a:r>
                <a:rPr lang="en-GB" b="1" dirty="0" err="1"/>
                <a:t>J</a:t>
              </a:r>
              <a:r>
                <a:rPr lang="en-GB" dirty="0" err="1"/>
                <a:t>.</a:t>
              </a:r>
              <a:r>
                <a:rPr lang="en-GB" b="1" dirty="0" err="1"/>
                <a:t>Behe</a:t>
              </a:r>
              <a:endParaRPr lang="en-GB" dirty="0"/>
            </a:p>
            <a:p>
              <a:r>
                <a:rPr lang="en-GB" dirty="0"/>
                <a:t>Professor of biochemistry and a key figure in the Intelligent Design movement.</a:t>
              </a:r>
            </a:p>
          </p:txBody>
        </p:sp>
      </p:grpSp>
    </p:spTree>
    <p:extLst>
      <p:ext uri="{BB962C8B-B14F-4D97-AF65-F5344CB8AC3E}">
        <p14:creationId xmlns:p14="http://schemas.microsoft.com/office/powerpoint/2010/main" val="3270883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5340-E18F-495F-9C4E-9CEFD9CB04C0}"/>
              </a:ext>
            </a:extLst>
          </p:cNvPr>
          <p:cNvSpPr>
            <a:spLocks noGrp="1"/>
          </p:cNvSpPr>
          <p:nvPr>
            <p:ph type="title"/>
          </p:nvPr>
        </p:nvSpPr>
        <p:spPr/>
        <p:txBody>
          <a:bodyPr/>
          <a:lstStyle/>
          <a:p>
            <a:r>
              <a:rPr lang="en-GB" b="1" dirty="0"/>
              <a:t>DNA is functional to a high degree</a:t>
            </a:r>
          </a:p>
        </p:txBody>
      </p:sp>
      <p:sp>
        <p:nvSpPr>
          <p:cNvPr id="3" name="Content Placeholder 2">
            <a:extLst>
              <a:ext uri="{FF2B5EF4-FFF2-40B4-BE49-F238E27FC236}">
                <a16:creationId xmlns:a16="http://schemas.microsoft.com/office/drawing/2014/main" id="{ACD0F067-7AA8-46E3-AD26-C11AD62D8810}"/>
              </a:ext>
            </a:extLst>
          </p:cNvPr>
          <p:cNvSpPr>
            <a:spLocks noGrp="1"/>
          </p:cNvSpPr>
          <p:nvPr>
            <p:ph idx="1"/>
          </p:nvPr>
        </p:nvSpPr>
        <p:spPr>
          <a:xfrm>
            <a:off x="2633472" y="1847850"/>
            <a:ext cx="9214104" cy="4351338"/>
          </a:xfrm>
        </p:spPr>
        <p:txBody>
          <a:bodyPr>
            <a:normAutofit/>
          </a:bodyPr>
          <a:lstStyle/>
          <a:p>
            <a:pPr marL="0" indent="0" algn="ctr">
              <a:buNone/>
            </a:pPr>
            <a:r>
              <a:rPr lang="en-GB" sz="3200" dirty="0"/>
              <a:t>“The </a:t>
            </a:r>
            <a:r>
              <a:rPr lang="en-GB" sz="3200" i="1" dirty="0"/>
              <a:t>(Encode) </a:t>
            </a:r>
            <a:r>
              <a:rPr lang="en-GB" sz="3200" dirty="0"/>
              <a:t>Project concluded that 80% of the genome is linked to biological functions, but Project Coordinator Ewan Birney pointed out that this conclusion was based on analyses of only 147 cell types, and “the human body has a few thousand.” </a:t>
            </a:r>
            <a:r>
              <a:rPr lang="en-GB" sz="3200" dirty="0">
                <a:solidFill>
                  <a:srgbClr val="00B050"/>
                </a:solidFill>
              </a:rPr>
              <a:t>As more cell types are studied, Birney said, “It’s likely that 80 percent will go to 100 percent.””</a:t>
            </a:r>
          </a:p>
          <a:p>
            <a:pPr marL="0" indent="0" algn="ctr">
              <a:buNone/>
            </a:pPr>
            <a:endParaRPr lang="en-GB" sz="2000" dirty="0"/>
          </a:p>
          <a:p>
            <a:pPr marL="0" indent="0" algn="ctr">
              <a:buNone/>
            </a:pPr>
            <a:r>
              <a:rPr lang="en-GB" sz="1400" dirty="0"/>
              <a:t>(Marks II, Robert J; Michael J </a:t>
            </a:r>
            <a:r>
              <a:rPr lang="en-GB" sz="1400" dirty="0" err="1"/>
              <a:t>Behe</a:t>
            </a:r>
            <a:r>
              <a:rPr lang="en-GB" sz="1400" dirty="0"/>
              <a:t>; William A </a:t>
            </a:r>
            <a:r>
              <a:rPr lang="en-GB" sz="1400" dirty="0" err="1"/>
              <a:t>Dembski</a:t>
            </a:r>
            <a:r>
              <a:rPr lang="en-GB" sz="1400" dirty="0"/>
              <a:t>; Bruce L Gordon; John C Sanford. Biological Information: New Perspectives - Proceedings of the Symposium (p. 221). World Scientific. Kindle Edition.) </a:t>
            </a:r>
          </a:p>
        </p:txBody>
      </p:sp>
      <p:sp>
        <p:nvSpPr>
          <p:cNvPr id="4" name="Slide Number Placeholder 3">
            <a:extLst>
              <a:ext uri="{FF2B5EF4-FFF2-40B4-BE49-F238E27FC236}">
                <a16:creationId xmlns:a16="http://schemas.microsoft.com/office/drawing/2014/main" id="{9F4F02F1-B86E-47C1-8718-78419AF93F48}"/>
              </a:ext>
            </a:extLst>
          </p:cNvPr>
          <p:cNvSpPr>
            <a:spLocks noGrp="1"/>
          </p:cNvSpPr>
          <p:nvPr>
            <p:ph type="sldNum" sz="quarter" idx="12"/>
          </p:nvPr>
        </p:nvSpPr>
        <p:spPr/>
        <p:txBody>
          <a:bodyPr/>
          <a:lstStyle/>
          <a:p>
            <a:fld id="{BDFD9B4B-A3B5-420E-82AD-C1DBA1AF10B4}" type="slidenum">
              <a:rPr lang="en-GB" smtClean="0"/>
              <a:t>72</a:t>
            </a:fld>
            <a:endParaRPr lang="en-GB" dirty="0"/>
          </a:p>
        </p:txBody>
      </p:sp>
      <p:grpSp>
        <p:nvGrpSpPr>
          <p:cNvPr id="8" name="Group 7">
            <a:extLst>
              <a:ext uri="{FF2B5EF4-FFF2-40B4-BE49-F238E27FC236}">
                <a16:creationId xmlns:a16="http://schemas.microsoft.com/office/drawing/2014/main" id="{B76C8DDF-E0A5-42CC-B4AC-0B41F85664FE}"/>
              </a:ext>
            </a:extLst>
          </p:cNvPr>
          <p:cNvGrpSpPr/>
          <p:nvPr/>
        </p:nvGrpSpPr>
        <p:grpSpPr>
          <a:xfrm>
            <a:off x="0" y="1543050"/>
            <a:ext cx="2743200" cy="5062240"/>
            <a:chOff x="0" y="1543050"/>
            <a:chExt cx="2743200" cy="5062240"/>
          </a:xfrm>
        </p:grpSpPr>
        <p:sp>
          <p:nvSpPr>
            <p:cNvPr id="5" name="Rectangle 4">
              <a:extLst>
                <a:ext uri="{FF2B5EF4-FFF2-40B4-BE49-F238E27FC236}">
                  <a16:creationId xmlns:a16="http://schemas.microsoft.com/office/drawing/2014/main" id="{B0ACD1CC-C6AB-403E-80FF-4F993C703783}"/>
                </a:ext>
              </a:extLst>
            </p:cNvPr>
            <p:cNvSpPr/>
            <p:nvPr/>
          </p:nvSpPr>
          <p:spPr>
            <a:xfrm>
              <a:off x="399288" y="3188970"/>
              <a:ext cx="1944624" cy="3416320"/>
            </a:xfrm>
            <a:prstGeom prst="rect">
              <a:avLst/>
            </a:prstGeom>
            <a:solidFill>
              <a:srgbClr val="FF941F"/>
            </a:solidFill>
          </p:spPr>
          <p:txBody>
            <a:bodyPr wrap="square">
              <a:spAutoFit/>
            </a:bodyPr>
            <a:lstStyle/>
            <a:p>
              <a:r>
                <a:rPr lang="en-GB" dirty="0"/>
                <a:t>In September 2012, the Encode project published 37 papers in Nature, Genome Research, Genome Biology, The Journal of Biological Chemistry and Science.</a:t>
              </a:r>
            </a:p>
            <a:p>
              <a:endParaRPr lang="en-GB" dirty="0"/>
            </a:p>
          </p:txBody>
        </p:sp>
        <p:pic>
          <p:nvPicPr>
            <p:cNvPr id="7" name="Picture 6">
              <a:extLst>
                <a:ext uri="{FF2B5EF4-FFF2-40B4-BE49-F238E27FC236}">
                  <a16:creationId xmlns:a16="http://schemas.microsoft.com/office/drawing/2014/main" id="{DC8D31DD-A6E5-4B1E-A1A6-F1B7CA5598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543050"/>
              <a:ext cx="2743200" cy="1645920"/>
            </a:xfrm>
            <a:prstGeom prst="rect">
              <a:avLst/>
            </a:prstGeom>
          </p:spPr>
        </p:pic>
      </p:grpSp>
    </p:spTree>
    <p:extLst>
      <p:ext uri="{BB962C8B-B14F-4D97-AF65-F5344CB8AC3E}">
        <p14:creationId xmlns:p14="http://schemas.microsoft.com/office/powerpoint/2010/main" val="1698907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86FC-1882-4387-8CE7-42604BFCF32E}"/>
              </a:ext>
            </a:extLst>
          </p:cNvPr>
          <p:cNvSpPr>
            <a:spLocks noGrp="1"/>
          </p:cNvSpPr>
          <p:nvPr>
            <p:ph type="title"/>
          </p:nvPr>
        </p:nvSpPr>
        <p:spPr/>
        <p:txBody>
          <a:bodyPr/>
          <a:lstStyle/>
          <a:p>
            <a:r>
              <a:rPr lang="en-GB" b="1" dirty="0"/>
              <a:t>The implication of functional DNA</a:t>
            </a:r>
          </a:p>
        </p:txBody>
      </p:sp>
      <p:sp>
        <p:nvSpPr>
          <p:cNvPr id="3" name="Content Placeholder 2">
            <a:extLst>
              <a:ext uri="{FF2B5EF4-FFF2-40B4-BE49-F238E27FC236}">
                <a16:creationId xmlns:a16="http://schemas.microsoft.com/office/drawing/2014/main" id="{9C958782-6704-48B4-AF1B-506014C49590}"/>
              </a:ext>
            </a:extLst>
          </p:cNvPr>
          <p:cNvSpPr>
            <a:spLocks noGrp="1"/>
          </p:cNvSpPr>
          <p:nvPr>
            <p:ph idx="1"/>
          </p:nvPr>
        </p:nvSpPr>
        <p:spPr>
          <a:xfrm>
            <a:off x="838200" y="1825625"/>
            <a:ext cx="9128760" cy="4351338"/>
          </a:xfrm>
        </p:spPr>
        <p:txBody>
          <a:bodyPr/>
          <a:lstStyle/>
          <a:p>
            <a:pPr marL="0" indent="0" algn="ctr">
              <a:buNone/>
            </a:pPr>
            <a:endParaRPr lang="en-GB" dirty="0"/>
          </a:p>
          <a:p>
            <a:pPr marL="0" indent="0" algn="ctr">
              <a:buNone/>
            </a:pPr>
            <a:r>
              <a:rPr lang="en-GB" dirty="0"/>
              <a:t>“If the human genome is indeed devoid of junk DNA as implied by the ENCODE project, then a long, undirected evolutionary process cannot explain the human genome. If, on the other hand, organisms are designed, then all DNA, or as much as possible, is expected to exhibit function. If ENCODE is right, then Evolution is wrong.”</a:t>
            </a:r>
          </a:p>
          <a:p>
            <a:pPr marL="0" indent="0" algn="ctr">
              <a:buNone/>
            </a:pPr>
            <a:endParaRPr lang="en-GB" dirty="0"/>
          </a:p>
          <a:p>
            <a:pPr marL="0" indent="0" algn="ctr">
              <a:buNone/>
            </a:pPr>
            <a:r>
              <a:rPr lang="en-GB" sz="1400" dirty="0"/>
              <a:t>(</a:t>
            </a:r>
            <a:r>
              <a:rPr lang="en-GB" sz="1400" b="1" dirty="0"/>
              <a:t>Dan </a:t>
            </a:r>
            <a:r>
              <a:rPr lang="en-GB" sz="1400" b="1" dirty="0" err="1"/>
              <a:t>Graur</a:t>
            </a:r>
            <a:r>
              <a:rPr lang="en-GB" sz="1400" dirty="0"/>
              <a:t>, a presentation given at the 2013 meeting of the Society for Molecular Biology and Evolution in Chicago)</a:t>
            </a:r>
          </a:p>
        </p:txBody>
      </p:sp>
      <p:sp>
        <p:nvSpPr>
          <p:cNvPr id="4" name="Slide Number Placeholder 3">
            <a:extLst>
              <a:ext uri="{FF2B5EF4-FFF2-40B4-BE49-F238E27FC236}">
                <a16:creationId xmlns:a16="http://schemas.microsoft.com/office/drawing/2014/main" id="{7DE4F335-2276-45F1-8696-A3A68CC69923}"/>
              </a:ext>
            </a:extLst>
          </p:cNvPr>
          <p:cNvSpPr>
            <a:spLocks noGrp="1"/>
          </p:cNvSpPr>
          <p:nvPr>
            <p:ph type="sldNum" sz="quarter" idx="12"/>
          </p:nvPr>
        </p:nvSpPr>
        <p:spPr/>
        <p:txBody>
          <a:bodyPr/>
          <a:lstStyle/>
          <a:p>
            <a:fld id="{BDFD9B4B-A3B5-420E-82AD-C1DBA1AF10B4}" type="slidenum">
              <a:rPr lang="en-GB" smtClean="0"/>
              <a:t>73</a:t>
            </a:fld>
            <a:endParaRPr lang="en-GB"/>
          </a:p>
        </p:txBody>
      </p:sp>
      <p:grpSp>
        <p:nvGrpSpPr>
          <p:cNvPr id="8" name="Group 7">
            <a:extLst>
              <a:ext uri="{FF2B5EF4-FFF2-40B4-BE49-F238E27FC236}">
                <a16:creationId xmlns:a16="http://schemas.microsoft.com/office/drawing/2014/main" id="{5D235022-C4F5-44F5-A08B-A864B5A1DE50}"/>
              </a:ext>
            </a:extLst>
          </p:cNvPr>
          <p:cNvGrpSpPr/>
          <p:nvPr/>
        </p:nvGrpSpPr>
        <p:grpSpPr>
          <a:xfrm>
            <a:off x="10247376" y="1825625"/>
            <a:ext cx="1647825" cy="3623400"/>
            <a:chOff x="10137648" y="1690688"/>
            <a:chExt cx="1647825" cy="3623400"/>
          </a:xfrm>
        </p:grpSpPr>
        <p:pic>
          <p:nvPicPr>
            <p:cNvPr id="6" name="Picture 5">
              <a:extLst>
                <a:ext uri="{FF2B5EF4-FFF2-40B4-BE49-F238E27FC236}">
                  <a16:creationId xmlns:a16="http://schemas.microsoft.com/office/drawing/2014/main" id="{36974E87-0AE8-41BF-87DD-5328128E684A}"/>
                </a:ext>
              </a:extLst>
            </p:cNvPr>
            <p:cNvPicPr>
              <a:picLocks noChangeAspect="1"/>
            </p:cNvPicPr>
            <p:nvPr/>
          </p:nvPicPr>
          <p:blipFill rotWithShape="1">
            <a:blip r:embed="rId2">
              <a:extLst>
                <a:ext uri="{28A0092B-C50C-407E-A947-70E740481C1C}">
                  <a14:useLocalDpi xmlns:a14="http://schemas.microsoft.com/office/drawing/2010/main" val="0"/>
                </a:ext>
              </a:extLst>
            </a:blip>
            <a:srcRect l="9787" r="7653" b="22800"/>
            <a:stretch/>
          </p:blipFill>
          <p:spPr>
            <a:xfrm>
              <a:off x="10137648" y="1690688"/>
              <a:ext cx="1216152" cy="1592075"/>
            </a:xfrm>
            <a:prstGeom prst="rect">
              <a:avLst/>
            </a:prstGeom>
          </p:spPr>
        </p:pic>
        <p:sp>
          <p:nvSpPr>
            <p:cNvPr id="7" name="TextBox 6">
              <a:extLst>
                <a:ext uri="{FF2B5EF4-FFF2-40B4-BE49-F238E27FC236}">
                  <a16:creationId xmlns:a16="http://schemas.microsoft.com/office/drawing/2014/main" id="{44969118-06F5-436F-A24C-771B57707812}"/>
                </a:ext>
              </a:extLst>
            </p:cNvPr>
            <p:cNvSpPr txBox="1"/>
            <p:nvPr/>
          </p:nvSpPr>
          <p:spPr>
            <a:xfrm>
              <a:off x="10137648" y="3282763"/>
              <a:ext cx="1647825" cy="2031325"/>
            </a:xfrm>
            <a:prstGeom prst="rect">
              <a:avLst/>
            </a:prstGeom>
            <a:noFill/>
          </p:spPr>
          <p:txBody>
            <a:bodyPr wrap="square" rtlCol="0">
              <a:spAutoFit/>
            </a:bodyPr>
            <a:lstStyle/>
            <a:p>
              <a:r>
                <a:rPr lang="en-GB" b="1" dirty="0"/>
                <a:t>Dan </a:t>
              </a:r>
              <a:r>
                <a:rPr lang="en-GB" b="1" dirty="0" err="1"/>
                <a:t>Graur</a:t>
              </a:r>
              <a:r>
                <a:rPr lang="en-GB" b="1" dirty="0"/>
                <a:t>.</a:t>
              </a:r>
              <a:endParaRPr lang="en-GB" dirty="0"/>
            </a:p>
            <a:p>
              <a:r>
                <a:rPr lang="en-GB" dirty="0"/>
                <a:t>Prominent evolutionist, atheist and Professor of molecular evolution</a:t>
              </a:r>
            </a:p>
          </p:txBody>
        </p:sp>
      </p:grpSp>
    </p:spTree>
    <p:extLst>
      <p:ext uri="{BB962C8B-B14F-4D97-AF65-F5344CB8AC3E}">
        <p14:creationId xmlns:p14="http://schemas.microsoft.com/office/powerpoint/2010/main" val="1879085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E925-44E8-4598-8309-D82A3B269E2A}"/>
              </a:ext>
            </a:extLst>
          </p:cNvPr>
          <p:cNvSpPr>
            <a:spLocks noGrp="1"/>
          </p:cNvSpPr>
          <p:nvPr>
            <p:ph type="title"/>
          </p:nvPr>
        </p:nvSpPr>
        <p:spPr/>
        <p:txBody>
          <a:bodyPr/>
          <a:lstStyle/>
          <a:p>
            <a:r>
              <a:rPr lang="en-GB" b="1" dirty="0"/>
              <a:t>DNA and evolution: What is to be explained</a:t>
            </a:r>
          </a:p>
        </p:txBody>
      </p:sp>
      <p:sp>
        <p:nvSpPr>
          <p:cNvPr id="3" name="Content Placeholder 2">
            <a:extLst>
              <a:ext uri="{FF2B5EF4-FFF2-40B4-BE49-F238E27FC236}">
                <a16:creationId xmlns:a16="http://schemas.microsoft.com/office/drawing/2014/main" id="{0F837032-1DB5-4F27-AE08-4B40963579B7}"/>
              </a:ext>
            </a:extLst>
          </p:cNvPr>
          <p:cNvSpPr>
            <a:spLocks noGrp="1"/>
          </p:cNvSpPr>
          <p:nvPr>
            <p:ph idx="1"/>
          </p:nvPr>
        </p:nvSpPr>
        <p:spPr>
          <a:xfrm>
            <a:off x="838200" y="1690688"/>
            <a:ext cx="10515600" cy="4761989"/>
          </a:xfrm>
        </p:spPr>
        <p:txBody>
          <a:bodyPr>
            <a:normAutofit fontScale="92500" lnSpcReduction="10000"/>
          </a:bodyPr>
          <a:lstStyle/>
          <a:p>
            <a:r>
              <a:rPr lang="en-GB" sz="3100" dirty="0"/>
              <a:t>Multiple overlapping codes and multiple codes from one gene.</a:t>
            </a:r>
          </a:p>
          <a:p>
            <a:pPr lvl="1"/>
            <a:r>
              <a:rPr lang="en-GB" sz="2700" dirty="0"/>
              <a:t>These facts [among others] mean that every random change made in DNA can impact numerous protein products and systems.  This dramatically reduces the probability of beneficial mutations that increase the information in DNA.</a:t>
            </a:r>
          </a:p>
          <a:p>
            <a:r>
              <a:rPr lang="en-GB" sz="3100" dirty="0"/>
              <a:t>Accumulation of negative mutations is inevitable and much variation in animals comes from degrading information.</a:t>
            </a:r>
          </a:p>
          <a:p>
            <a:pPr lvl="1"/>
            <a:r>
              <a:rPr lang="en-GB" sz="2700" dirty="0"/>
              <a:t>These facts mean that over time, the direction of change is most likely toward genetic degradation.  The opposite of what evolutionary theory needs.</a:t>
            </a:r>
          </a:p>
          <a:p>
            <a:r>
              <a:rPr lang="en-GB" sz="3100" dirty="0"/>
              <a:t>Almost all of your DNA has purpose and function.</a:t>
            </a:r>
          </a:p>
          <a:p>
            <a:pPr lvl="1"/>
            <a:r>
              <a:rPr lang="en-GB" sz="2700" dirty="0"/>
              <a:t>This means that there is nowhere known to be safe for mutations to accumulate in DNA.  The engine of evolution has nowhere to run.</a:t>
            </a:r>
          </a:p>
          <a:p>
            <a:endParaRPr lang="en-GB" dirty="0"/>
          </a:p>
          <a:p>
            <a:endParaRPr lang="en-GB" dirty="0"/>
          </a:p>
        </p:txBody>
      </p:sp>
      <p:sp>
        <p:nvSpPr>
          <p:cNvPr id="4" name="Slide Number Placeholder 3">
            <a:extLst>
              <a:ext uri="{FF2B5EF4-FFF2-40B4-BE49-F238E27FC236}">
                <a16:creationId xmlns:a16="http://schemas.microsoft.com/office/drawing/2014/main" id="{70177B4C-EFCF-4246-BF86-939699807358}"/>
              </a:ext>
            </a:extLst>
          </p:cNvPr>
          <p:cNvSpPr>
            <a:spLocks noGrp="1"/>
          </p:cNvSpPr>
          <p:nvPr>
            <p:ph type="sldNum" sz="quarter" idx="12"/>
          </p:nvPr>
        </p:nvSpPr>
        <p:spPr/>
        <p:txBody>
          <a:bodyPr/>
          <a:lstStyle/>
          <a:p>
            <a:fld id="{BDFD9B4B-A3B5-420E-82AD-C1DBA1AF10B4}" type="slidenum">
              <a:rPr lang="en-GB" smtClean="0"/>
              <a:t>74</a:t>
            </a:fld>
            <a:endParaRPr lang="en-GB"/>
          </a:p>
        </p:txBody>
      </p:sp>
    </p:spTree>
    <p:extLst>
      <p:ext uri="{BB962C8B-B14F-4D97-AF65-F5344CB8AC3E}">
        <p14:creationId xmlns:p14="http://schemas.microsoft.com/office/powerpoint/2010/main" val="449861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AADB-8C59-40FC-8879-A232491A80D8}"/>
              </a:ext>
            </a:extLst>
          </p:cNvPr>
          <p:cNvSpPr>
            <a:spLocks noGrp="1"/>
          </p:cNvSpPr>
          <p:nvPr>
            <p:ph type="title"/>
          </p:nvPr>
        </p:nvSpPr>
        <p:spPr/>
        <p:txBody>
          <a:bodyPr/>
          <a:lstStyle/>
          <a:p>
            <a:r>
              <a:rPr lang="en-GB" b="1" dirty="0"/>
              <a:t>Evolutionists recognise the problem</a:t>
            </a:r>
          </a:p>
        </p:txBody>
      </p:sp>
      <p:sp>
        <p:nvSpPr>
          <p:cNvPr id="3" name="Content Placeholder 2">
            <a:extLst>
              <a:ext uri="{FF2B5EF4-FFF2-40B4-BE49-F238E27FC236}">
                <a16:creationId xmlns:a16="http://schemas.microsoft.com/office/drawing/2014/main" id="{A7DED614-203F-4816-B9BB-CF9130225119}"/>
              </a:ext>
            </a:extLst>
          </p:cNvPr>
          <p:cNvSpPr>
            <a:spLocks noGrp="1"/>
          </p:cNvSpPr>
          <p:nvPr>
            <p:ph idx="1"/>
          </p:nvPr>
        </p:nvSpPr>
        <p:spPr>
          <a:xfrm>
            <a:off x="504092" y="1825625"/>
            <a:ext cx="6022696" cy="4530725"/>
          </a:xfrm>
        </p:spPr>
        <p:txBody>
          <a:bodyPr>
            <a:normAutofit/>
          </a:bodyPr>
          <a:lstStyle/>
          <a:p>
            <a:pPr marL="0" indent="0" algn="ctr">
              <a:buNone/>
            </a:pPr>
            <a:r>
              <a:rPr lang="en-US" sz="3400" dirty="0"/>
              <a:t>“For more than half a century it has been accepted that new genetic information is mostly derived from random‚ error-based’ events. </a:t>
            </a:r>
            <a:r>
              <a:rPr lang="en-US" sz="3400" dirty="0">
                <a:solidFill>
                  <a:srgbClr val="00B050"/>
                </a:solidFill>
              </a:rPr>
              <a:t>Now it is recognized that errors cannot explain genetic novelty and complexity.”</a:t>
            </a:r>
          </a:p>
          <a:p>
            <a:pPr marL="0" indent="0">
              <a:buNone/>
            </a:pPr>
            <a:endParaRPr lang="en-US" sz="2000" dirty="0"/>
          </a:p>
          <a:p>
            <a:pPr marL="0" indent="0" algn="ctr">
              <a:spcBef>
                <a:spcPts val="0"/>
              </a:spcBef>
              <a:buNone/>
            </a:pPr>
            <a:r>
              <a:rPr lang="en-US" sz="1400" dirty="0"/>
              <a:t>(The conference organizers)</a:t>
            </a:r>
          </a:p>
        </p:txBody>
      </p:sp>
      <p:sp>
        <p:nvSpPr>
          <p:cNvPr id="4" name="Slide Number Placeholder 3">
            <a:extLst>
              <a:ext uri="{FF2B5EF4-FFF2-40B4-BE49-F238E27FC236}">
                <a16:creationId xmlns:a16="http://schemas.microsoft.com/office/drawing/2014/main" id="{C3CBEE4A-27A6-4A20-8670-1CAC5571D01A}"/>
              </a:ext>
            </a:extLst>
          </p:cNvPr>
          <p:cNvSpPr>
            <a:spLocks noGrp="1"/>
          </p:cNvSpPr>
          <p:nvPr>
            <p:ph type="sldNum" sz="quarter" idx="12"/>
          </p:nvPr>
        </p:nvSpPr>
        <p:spPr/>
        <p:txBody>
          <a:bodyPr/>
          <a:lstStyle/>
          <a:p>
            <a:fld id="{BDFD9B4B-A3B5-420E-82AD-C1DBA1AF10B4}" type="slidenum">
              <a:rPr lang="en-GB" smtClean="0"/>
              <a:t>75</a:t>
            </a:fld>
            <a:endParaRPr lang="en-GB"/>
          </a:p>
        </p:txBody>
      </p:sp>
      <p:grpSp>
        <p:nvGrpSpPr>
          <p:cNvPr id="11" name="Group 10">
            <a:extLst>
              <a:ext uri="{FF2B5EF4-FFF2-40B4-BE49-F238E27FC236}">
                <a16:creationId xmlns:a16="http://schemas.microsoft.com/office/drawing/2014/main" id="{5986471D-0842-4CBD-83F0-92C37A77D41F}"/>
              </a:ext>
            </a:extLst>
          </p:cNvPr>
          <p:cNvGrpSpPr/>
          <p:nvPr/>
        </p:nvGrpSpPr>
        <p:grpSpPr>
          <a:xfrm>
            <a:off x="6860897" y="1690688"/>
            <a:ext cx="5331104" cy="4665662"/>
            <a:chOff x="6860897" y="1690688"/>
            <a:chExt cx="5331104" cy="4665662"/>
          </a:xfrm>
        </p:grpSpPr>
        <p:pic>
          <p:nvPicPr>
            <p:cNvPr id="6" name="Picture 5">
              <a:extLst>
                <a:ext uri="{FF2B5EF4-FFF2-40B4-BE49-F238E27FC236}">
                  <a16:creationId xmlns:a16="http://schemas.microsoft.com/office/drawing/2014/main" id="{05284D25-0FD8-4240-9860-ECFABB86A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0897" y="1690688"/>
              <a:ext cx="5331103" cy="3180250"/>
            </a:xfrm>
            <a:prstGeom prst="rect">
              <a:avLst/>
            </a:prstGeom>
          </p:spPr>
        </p:pic>
        <p:pic>
          <p:nvPicPr>
            <p:cNvPr id="10" name="Picture 9">
              <a:extLst>
                <a:ext uri="{FF2B5EF4-FFF2-40B4-BE49-F238E27FC236}">
                  <a16:creationId xmlns:a16="http://schemas.microsoft.com/office/drawing/2014/main" id="{79D9BD2C-380C-4167-BF23-5D3A68D13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897" y="4871799"/>
              <a:ext cx="5331104" cy="1484551"/>
            </a:xfrm>
            <a:prstGeom prst="rect">
              <a:avLst/>
            </a:prstGeom>
          </p:spPr>
        </p:pic>
      </p:grpSp>
    </p:spTree>
    <p:extLst>
      <p:ext uri="{BB962C8B-B14F-4D97-AF65-F5344CB8AC3E}">
        <p14:creationId xmlns:p14="http://schemas.microsoft.com/office/powerpoint/2010/main" val="3807435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4188-A190-4CD7-BD0F-4C40CC462E3F}"/>
              </a:ext>
            </a:extLst>
          </p:cNvPr>
          <p:cNvSpPr>
            <a:spLocks noGrp="1"/>
          </p:cNvSpPr>
          <p:nvPr>
            <p:ph type="title"/>
          </p:nvPr>
        </p:nvSpPr>
        <p:spPr/>
        <p:txBody>
          <a:bodyPr/>
          <a:lstStyle/>
          <a:p>
            <a:r>
              <a:rPr lang="en-GB" b="1" dirty="0"/>
              <a:t>Summary</a:t>
            </a:r>
          </a:p>
        </p:txBody>
      </p:sp>
      <p:sp>
        <p:nvSpPr>
          <p:cNvPr id="3" name="Content Placeholder 2">
            <a:extLst>
              <a:ext uri="{FF2B5EF4-FFF2-40B4-BE49-F238E27FC236}">
                <a16:creationId xmlns:a16="http://schemas.microsoft.com/office/drawing/2014/main" id="{0FE6C706-A537-46E5-BE17-5579D5541FD2}"/>
              </a:ext>
            </a:extLst>
          </p:cNvPr>
          <p:cNvSpPr>
            <a:spLocks noGrp="1"/>
          </p:cNvSpPr>
          <p:nvPr>
            <p:ph idx="1"/>
          </p:nvPr>
        </p:nvSpPr>
        <p:spPr/>
        <p:txBody>
          <a:bodyPr/>
          <a:lstStyle/>
          <a:p>
            <a:r>
              <a:rPr lang="en-GB" dirty="0"/>
              <a:t>The book of life is a magnificently written and designed work.</a:t>
            </a:r>
          </a:p>
          <a:p>
            <a:r>
              <a:rPr lang="en-GB" dirty="0"/>
              <a:t>Its many complexities and designs layer on top of each other to produce a deafening chorus:  ‘I was written by the author of all things’.</a:t>
            </a:r>
          </a:p>
          <a:p>
            <a:r>
              <a:rPr lang="en-GB" dirty="0"/>
              <a:t>Evolutionists want you to accept that an accumulation of accidents, combined with time and circumstance, is the explanation for a dynamic and information rich library.</a:t>
            </a:r>
          </a:p>
          <a:p>
            <a:r>
              <a:rPr lang="en-GB" dirty="0">
                <a:solidFill>
                  <a:srgbClr val="00B050"/>
                </a:solidFill>
              </a:rPr>
              <a:t>Reject their philosophy of materialism, and you have no basis to give their speculation any credence.</a:t>
            </a:r>
          </a:p>
        </p:txBody>
      </p:sp>
      <p:sp>
        <p:nvSpPr>
          <p:cNvPr id="4" name="Slide Number Placeholder 3">
            <a:extLst>
              <a:ext uri="{FF2B5EF4-FFF2-40B4-BE49-F238E27FC236}">
                <a16:creationId xmlns:a16="http://schemas.microsoft.com/office/drawing/2014/main" id="{F41945AF-31A4-4086-A0BB-E08E8DA79CB8}"/>
              </a:ext>
            </a:extLst>
          </p:cNvPr>
          <p:cNvSpPr>
            <a:spLocks noGrp="1"/>
          </p:cNvSpPr>
          <p:nvPr>
            <p:ph type="sldNum" sz="quarter" idx="12"/>
          </p:nvPr>
        </p:nvSpPr>
        <p:spPr/>
        <p:txBody>
          <a:bodyPr/>
          <a:lstStyle/>
          <a:p>
            <a:fld id="{BDFD9B4B-A3B5-420E-82AD-C1DBA1AF10B4}" type="slidenum">
              <a:rPr lang="en-GB" smtClean="0"/>
              <a:t>76</a:t>
            </a:fld>
            <a:endParaRPr lang="en-GB"/>
          </a:p>
        </p:txBody>
      </p:sp>
    </p:spTree>
    <p:extLst>
      <p:ext uri="{BB962C8B-B14F-4D97-AF65-F5344CB8AC3E}">
        <p14:creationId xmlns:p14="http://schemas.microsoft.com/office/powerpoint/2010/main" val="3574234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42F1-EB0E-8C46-9EB2-F00E43942464}"/>
              </a:ext>
            </a:extLst>
          </p:cNvPr>
          <p:cNvSpPr>
            <a:spLocks noGrp="1"/>
          </p:cNvSpPr>
          <p:nvPr>
            <p:ph type="title"/>
          </p:nvPr>
        </p:nvSpPr>
        <p:spPr>
          <a:xfrm>
            <a:off x="511277" y="365125"/>
            <a:ext cx="11484078" cy="1325563"/>
          </a:xfrm>
        </p:spPr>
        <p:txBody>
          <a:bodyPr/>
          <a:lstStyle/>
          <a:p>
            <a:r>
              <a:rPr lang="en-GB" b="1" dirty="0"/>
              <a:t>Philosophy masquerading as unfalsifiable “science”</a:t>
            </a:r>
            <a:endParaRPr lang="en-US" b="1" dirty="0"/>
          </a:p>
        </p:txBody>
      </p:sp>
      <p:sp>
        <p:nvSpPr>
          <p:cNvPr id="3" name="Content Placeholder 2">
            <a:extLst>
              <a:ext uri="{FF2B5EF4-FFF2-40B4-BE49-F238E27FC236}">
                <a16:creationId xmlns:a16="http://schemas.microsoft.com/office/drawing/2014/main" id="{8E1538A1-A272-AB44-AD8F-7FC2483E96D7}"/>
              </a:ext>
            </a:extLst>
          </p:cNvPr>
          <p:cNvSpPr>
            <a:spLocks noGrp="1"/>
          </p:cNvSpPr>
          <p:nvPr>
            <p:ph idx="1"/>
          </p:nvPr>
        </p:nvSpPr>
        <p:spPr>
          <a:xfrm>
            <a:off x="86006" y="1690688"/>
            <a:ext cx="8824547" cy="4665662"/>
          </a:xfrm>
        </p:spPr>
        <p:txBody>
          <a:bodyPr>
            <a:normAutofit/>
          </a:bodyPr>
          <a:lstStyle/>
          <a:p>
            <a:pPr marL="0" indent="0" algn="ctr">
              <a:buNone/>
            </a:pPr>
            <a:r>
              <a:rPr lang="en-US" dirty="0"/>
              <a:t>“</a:t>
            </a:r>
            <a:r>
              <a:rPr lang="en-US" dirty="0">
                <a:solidFill>
                  <a:srgbClr val="00B050"/>
                </a:solidFill>
              </a:rPr>
              <a:t>The central illusion of evolution lies in making a wide array of contradictory</a:t>
            </a:r>
            <a:r>
              <a:rPr lang="en-GB" dirty="0">
                <a:solidFill>
                  <a:srgbClr val="00B050"/>
                </a:solidFill>
              </a:rPr>
              <a:t> </a:t>
            </a:r>
            <a:r>
              <a:rPr lang="en-US" dirty="0">
                <a:solidFill>
                  <a:srgbClr val="00B050"/>
                </a:solidFill>
              </a:rPr>
              <a:t>mechanisms look like a seamless whole</a:t>
            </a:r>
            <a:r>
              <a:rPr lang="en-US" dirty="0"/>
              <a:t>. There is no single evolutionary</a:t>
            </a:r>
            <a:r>
              <a:rPr lang="en-GB" dirty="0"/>
              <a:t> </a:t>
            </a:r>
            <a:r>
              <a:rPr lang="en-US" dirty="0"/>
              <a:t>mechanism - there are countless. </a:t>
            </a:r>
            <a:r>
              <a:rPr lang="en-US" dirty="0">
                <a:solidFill>
                  <a:srgbClr val="00B050"/>
                </a:solidFill>
              </a:rPr>
              <a:t>Evolutionary theory is a smorgasbord: a vast</a:t>
            </a:r>
            <a:r>
              <a:rPr lang="en-GB" dirty="0">
                <a:solidFill>
                  <a:srgbClr val="00B050"/>
                </a:solidFill>
              </a:rPr>
              <a:t> </a:t>
            </a:r>
            <a:r>
              <a:rPr lang="en-US" dirty="0">
                <a:solidFill>
                  <a:srgbClr val="00B050"/>
                </a:solidFill>
              </a:rPr>
              <a:t>buffet of disjointed and conflicting mechanisms waiting to be chosen by the</a:t>
            </a:r>
            <a:r>
              <a:rPr lang="en-GB" dirty="0">
                <a:solidFill>
                  <a:srgbClr val="00B050"/>
                </a:solidFill>
              </a:rPr>
              <a:t> </a:t>
            </a:r>
            <a:r>
              <a:rPr lang="en-US" dirty="0">
                <a:solidFill>
                  <a:srgbClr val="00B050"/>
                </a:solidFill>
              </a:rPr>
              <a:t>theorist. </a:t>
            </a:r>
            <a:r>
              <a:rPr lang="en-US" dirty="0"/>
              <a:t>For any given question, the theorist invokes only those mechanisms that</a:t>
            </a:r>
            <a:r>
              <a:rPr lang="en-GB" dirty="0"/>
              <a:t> </a:t>
            </a:r>
            <a:r>
              <a:rPr lang="en-US" dirty="0"/>
              <a:t>look most satisfying. Yet, the next question elicits a different response, with other</a:t>
            </a:r>
            <a:r>
              <a:rPr lang="en-GB" dirty="0"/>
              <a:t> </a:t>
            </a:r>
            <a:r>
              <a:rPr lang="en-US" dirty="0"/>
              <a:t>mechanisms invoked and neglected</a:t>
            </a:r>
            <a:r>
              <a:rPr lang="en-GB" dirty="0"/>
              <a:t>.”</a:t>
            </a:r>
          </a:p>
          <a:p>
            <a:pPr marL="0" indent="0" algn="ctr">
              <a:buNone/>
            </a:pPr>
            <a:endParaRPr lang="en-GB" sz="2000" dirty="0"/>
          </a:p>
          <a:p>
            <a:pPr marL="0" indent="0" algn="ctr">
              <a:buNone/>
            </a:pPr>
            <a:r>
              <a:rPr lang="en-GB" sz="1400" dirty="0"/>
              <a:t>(Walter Remine, </a:t>
            </a:r>
            <a:r>
              <a:rPr lang="en-GB" sz="1400" b="1" dirty="0"/>
              <a:t>The Biotic Message</a:t>
            </a:r>
            <a:r>
              <a:rPr lang="en-GB" sz="1400" dirty="0"/>
              <a:t>, pg. 24)</a:t>
            </a:r>
            <a:endParaRPr lang="en-US" sz="1400" dirty="0"/>
          </a:p>
        </p:txBody>
      </p:sp>
      <p:sp>
        <p:nvSpPr>
          <p:cNvPr id="4" name="Slide Number Placeholder 3">
            <a:extLst>
              <a:ext uri="{FF2B5EF4-FFF2-40B4-BE49-F238E27FC236}">
                <a16:creationId xmlns:a16="http://schemas.microsoft.com/office/drawing/2014/main" id="{B91EF584-1E8A-9549-953E-5B5983F6D4C5}"/>
              </a:ext>
            </a:extLst>
          </p:cNvPr>
          <p:cNvSpPr>
            <a:spLocks noGrp="1"/>
          </p:cNvSpPr>
          <p:nvPr>
            <p:ph type="sldNum" sz="quarter" idx="12"/>
          </p:nvPr>
        </p:nvSpPr>
        <p:spPr/>
        <p:txBody>
          <a:bodyPr/>
          <a:lstStyle/>
          <a:p>
            <a:fld id="{BDFD9B4B-A3B5-420E-82AD-C1DBA1AF10B4}" type="slidenum">
              <a:rPr lang="en-GB" smtClean="0"/>
              <a:t>77</a:t>
            </a:fld>
            <a:endParaRPr lang="en-GB"/>
          </a:p>
        </p:txBody>
      </p:sp>
      <p:pic>
        <p:nvPicPr>
          <p:cNvPr id="5" name="Picture 4">
            <a:extLst>
              <a:ext uri="{FF2B5EF4-FFF2-40B4-BE49-F238E27FC236}">
                <a16:creationId xmlns:a16="http://schemas.microsoft.com/office/drawing/2014/main" id="{5A000F21-7E40-4ADD-8417-0F9D03DC97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87246" y="1864867"/>
            <a:ext cx="3118747" cy="4148523"/>
          </a:xfrm>
          <a:prstGeom prst="rect">
            <a:avLst/>
          </a:prstGeom>
        </p:spPr>
      </p:pic>
    </p:spTree>
    <p:extLst>
      <p:ext uri="{BB962C8B-B14F-4D97-AF65-F5344CB8AC3E}">
        <p14:creationId xmlns:p14="http://schemas.microsoft.com/office/powerpoint/2010/main" val="77775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538A1-A272-AB44-AD8F-7FC2483E96D7}"/>
              </a:ext>
            </a:extLst>
          </p:cNvPr>
          <p:cNvSpPr>
            <a:spLocks noGrp="1"/>
          </p:cNvSpPr>
          <p:nvPr>
            <p:ph idx="1"/>
          </p:nvPr>
        </p:nvSpPr>
        <p:spPr>
          <a:xfrm>
            <a:off x="86006" y="1690688"/>
            <a:ext cx="8824547" cy="4665662"/>
          </a:xfrm>
        </p:spPr>
        <p:txBody>
          <a:bodyPr>
            <a:normAutofit/>
          </a:bodyPr>
          <a:lstStyle/>
          <a:p>
            <a:pPr marL="0" indent="0" algn="ctr">
              <a:buNone/>
            </a:pPr>
            <a:endParaRPr lang="en-GB" sz="3200" dirty="0"/>
          </a:p>
          <a:p>
            <a:pPr marL="0" indent="0" algn="ctr">
              <a:buNone/>
            </a:pPr>
            <a:r>
              <a:rPr lang="en-GB" sz="3200" dirty="0"/>
              <a:t>“Evolutionary theory has no coherent structure. It is amorphous. It is malleable and can readily adjust to disparate patterns of data. </a:t>
            </a:r>
            <a:r>
              <a:rPr lang="en-GB" sz="3200" dirty="0">
                <a:solidFill>
                  <a:srgbClr val="00B050"/>
                </a:solidFill>
              </a:rPr>
              <a:t>Evolution accommodates data like fog accommodates landscape</a:t>
            </a:r>
            <a:r>
              <a:rPr lang="en-GB" sz="3200" dirty="0"/>
              <a:t>. In fact, evolutionary theory fails to-clearly predict anything about life that is actually true.”</a:t>
            </a:r>
          </a:p>
          <a:p>
            <a:pPr marL="0" indent="0" algn="ctr">
              <a:buNone/>
            </a:pPr>
            <a:endParaRPr lang="en-GB" sz="1400" dirty="0"/>
          </a:p>
          <a:p>
            <a:pPr marL="0" indent="0" algn="ctr">
              <a:buNone/>
            </a:pPr>
            <a:r>
              <a:rPr lang="en-GB" sz="1400" dirty="0"/>
              <a:t>(Walter Remine, </a:t>
            </a:r>
            <a:r>
              <a:rPr lang="en-GB" sz="1400" b="1" dirty="0"/>
              <a:t>The Biotic Message</a:t>
            </a:r>
            <a:r>
              <a:rPr lang="en-GB" sz="1400" dirty="0"/>
              <a:t>, pg. 24)</a:t>
            </a:r>
            <a:endParaRPr lang="en-US" sz="1400" dirty="0"/>
          </a:p>
        </p:txBody>
      </p:sp>
      <p:sp>
        <p:nvSpPr>
          <p:cNvPr id="4" name="Slide Number Placeholder 3">
            <a:extLst>
              <a:ext uri="{FF2B5EF4-FFF2-40B4-BE49-F238E27FC236}">
                <a16:creationId xmlns:a16="http://schemas.microsoft.com/office/drawing/2014/main" id="{B91EF584-1E8A-9549-953E-5B5983F6D4C5}"/>
              </a:ext>
            </a:extLst>
          </p:cNvPr>
          <p:cNvSpPr>
            <a:spLocks noGrp="1"/>
          </p:cNvSpPr>
          <p:nvPr>
            <p:ph type="sldNum" sz="quarter" idx="12"/>
          </p:nvPr>
        </p:nvSpPr>
        <p:spPr/>
        <p:txBody>
          <a:bodyPr/>
          <a:lstStyle/>
          <a:p>
            <a:fld id="{BDFD9B4B-A3B5-420E-82AD-C1DBA1AF10B4}" type="slidenum">
              <a:rPr lang="en-GB" smtClean="0"/>
              <a:t>78</a:t>
            </a:fld>
            <a:endParaRPr lang="en-GB"/>
          </a:p>
        </p:txBody>
      </p:sp>
      <p:pic>
        <p:nvPicPr>
          <p:cNvPr id="5" name="Picture 4">
            <a:extLst>
              <a:ext uri="{FF2B5EF4-FFF2-40B4-BE49-F238E27FC236}">
                <a16:creationId xmlns:a16="http://schemas.microsoft.com/office/drawing/2014/main" id="{5A000F21-7E40-4ADD-8417-0F9D03DC97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87246" y="1864867"/>
            <a:ext cx="3118747" cy="4148523"/>
          </a:xfrm>
          <a:prstGeom prst="rect">
            <a:avLst/>
          </a:prstGeom>
        </p:spPr>
      </p:pic>
      <p:sp>
        <p:nvSpPr>
          <p:cNvPr id="9" name="Title 1">
            <a:extLst>
              <a:ext uri="{FF2B5EF4-FFF2-40B4-BE49-F238E27FC236}">
                <a16:creationId xmlns:a16="http://schemas.microsoft.com/office/drawing/2014/main" id="{0809982C-DB9F-4AE9-AA11-684A01DA18A8}"/>
              </a:ext>
            </a:extLst>
          </p:cNvPr>
          <p:cNvSpPr>
            <a:spLocks noGrp="1"/>
          </p:cNvSpPr>
          <p:nvPr>
            <p:ph type="title"/>
          </p:nvPr>
        </p:nvSpPr>
        <p:spPr>
          <a:xfrm>
            <a:off x="511277" y="365125"/>
            <a:ext cx="11484078" cy="1325563"/>
          </a:xfrm>
        </p:spPr>
        <p:txBody>
          <a:bodyPr/>
          <a:lstStyle/>
          <a:p>
            <a:r>
              <a:rPr lang="en-GB" b="1" dirty="0"/>
              <a:t>Philosophy masquerading as unfalsifiable “science”</a:t>
            </a:r>
            <a:endParaRPr lang="en-US" b="1" dirty="0"/>
          </a:p>
        </p:txBody>
      </p:sp>
    </p:spTree>
    <p:extLst>
      <p:ext uri="{BB962C8B-B14F-4D97-AF65-F5344CB8AC3E}">
        <p14:creationId xmlns:p14="http://schemas.microsoft.com/office/powerpoint/2010/main" val="2293971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A6EC9C-6AC9-4E1D-99D3-F3F4566CA20E}"/>
              </a:ext>
            </a:extLst>
          </p:cNvPr>
          <p:cNvSpPr>
            <a:spLocks noGrp="1"/>
          </p:cNvSpPr>
          <p:nvPr>
            <p:ph idx="1"/>
          </p:nvPr>
        </p:nvSpPr>
        <p:spPr>
          <a:xfrm>
            <a:off x="-1" y="1690687"/>
            <a:ext cx="10516801" cy="5030788"/>
          </a:xfrm>
        </p:spPr>
        <p:txBody>
          <a:bodyPr>
            <a:normAutofit fontScale="92500" lnSpcReduction="10000"/>
          </a:bodyPr>
          <a:lstStyle/>
          <a:p>
            <a:pPr marL="0" indent="0" algn="ctr">
              <a:lnSpc>
                <a:spcPct val="110000"/>
              </a:lnSpc>
              <a:spcBef>
                <a:spcPts val="0"/>
              </a:spcBef>
              <a:spcAft>
                <a:spcPts val="600"/>
              </a:spcAft>
              <a:buNone/>
            </a:pPr>
            <a:r>
              <a:rPr lang="en-GB" sz="2700" dirty="0"/>
              <a:t>“Being an evolutionist means </a:t>
            </a:r>
            <a:r>
              <a:rPr lang="en-GB" sz="2700" dirty="0">
                <a:solidFill>
                  <a:srgbClr val="00B050"/>
                </a:solidFill>
              </a:rPr>
              <a:t>there is no bad news</a:t>
            </a:r>
            <a:r>
              <a:rPr lang="en-GB" sz="2700" dirty="0"/>
              <a:t>. If new species appear abruptly in the fossil record, that just means evolution operates in spurts. If species then persist for eons with little modification, that just means evolution takes long breaks. If clever mechanisms are discovered in biology, that just means evolution is smarter than we imagined. If strikingly similar designs are found in distant species, that just means evolution repeats itself. … If no likely mechanism can be found for the large-scale change evolution requires, that just means evolution is mysterious. If adaptation responds to environmental signals, that just means evolution has more foresight than was thought. If major predictions of evolution are found to be false, that just means evolution is more complex than we thought.”</a:t>
            </a:r>
          </a:p>
          <a:p>
            <a:pPr marL="0" indent="0" algn="ctr">
              <a:buNone/>
            </a:pPr>
            <a:endParaRPr lang="en-GB" sz="1400" dirty="0"/>
          </a:p>
          <a:p>
            <a:pPr marL="0" indent="0" algn="ctr">
              <a:buNone/>
            </a:pPr>
            <a:r>
              <a:rPr lang="en-GB" sz="1400" dirty="0"/>
              <a:t>(</a:t>
            </a:r>
            <a:r>
              <a:rPr lang="en-GB" sz="1400" b="1" dirty="0"/>
              <a:t>Cornelius Hunter</a:t>
            </a:r>
            <a:r>
              <a:rPr lang="en-GB" sz="1400" dirty="0"/>
              <a:t>, Darwin’s God, </a:t>
            </a:r>
            <a:r>
              <a:rPr lang="en-GB" sz="1400" dirty="0">
                <a:hlinkClick r:id="rId2"/>
              </a:rPr>
              <a:t>Arsenic-Based Biochemistry: Turning Poison Into Wine</a:t>
            </a:r>
            <a:r>
              <a:rPr lang="en-GB" sz="1400" dirty="0"/>
              <a:t>)</a:t>
            </a:r>
          </a:p>
        </p:txBody>
      </p:sp>
      <p:sp>
        <p:nvSpPr>
          <p:cNvPr id="4" name="Slide Number Placeholder 3">
            <a:extLst>
              <a:ext uri="{FF2B5EF4-FFF2-40B4-BE49-F238E27FC236}">
                <a16:creationId xmlns:a16="http://schemas.microsoft.com/office/drawing/2014/main" id="{680976B4-D68A-4262-9E8D-A4AF28FBAA67}"/>
              </a:ext>
            </a:extLst>
          </p:cNvPr>
          <p:cNvSpPr>
            <a:spLocks noGrp="1"/>
          </p:cNvSpPr>
          <p:nvPr>
            <p:ph type="sldNum" sz="quarter" idx="12"/>
          </p:nvPr>
        </p:nvSpPr>
        <p:spPr/>
        <p:txBody>
          <a:bodyPr/>
          <a:lstStyle/>
          <a:p>
            <a:fld id="{BDFD9B4B-A3B5-420E-82AD-C1DBA1AF10B4}" type="slidenum">
              <a:rPr lang="en-GB" smtClean="0"/>
              <a:t>79</a:t>
            </a:fld>
            <a:endParaRPr lang="en-GB" dirty="0"/>
          </a:p>
        </p:txBody>
      </p:sp>
      <p:sp>
        <p:nvSpPr>
          <p:cNvPr id="5" name="Title 1">
            <a:extLst>
              <a:ext uri="{FF2B5EF4-FFF2-40B4-BE49-F238E27FC236}">
                <a16:creationId xmlns:a16="http://schemas.microsoft.com/office/drawing/2014/main" id="{B3C6C556-9E1A-423A-B002-61FF400FD9E0}"/>
              </a:ext>
            </a:extLst>
          </p:cNvPr>
          <p:cNvSpPr>
            <a:spLocks noGrp="1"/>
          </p:cNvSpPr>
          <p:nvPr>
            <p:ph type="title"/>
          </p:nvPr>
        </p:nvSpPr>
        <p:spPr>
          <a:xfrm>
            <a:off x="511277" y="365125"/>
            <a:ext cx="11484078" cy="1325563"/>
          </a:xfrm>
        </p:spPr>
        <p:txBody>
          <a:bodyPr/>
          <a:lstStyle/>
          <a:p>
            <a:r>
              <a:rPr lang="en-GB" b="1" dirty="0"/>
              <a:t>Philosophy masquerading as unfalsifiable “science”</a:t>
            </a:r>
            <a:endParaRPr lang="en-US" b="1" dirty="0"/>
          </a:p>
        </p:txBody>
      </p:sp>
      <p:grpSp>
        <p:nvGrpSpPr>
          <p:cNvPr id="13" name="Group 12">
            <a:extLst>
              <a:ext uri="{FF2B5EF4-FFF2-40B4-BE49-F238E27FC236}">
                <a16:creationId xmlns:a16="http://schemas.microsoft.com/office/drawing/2014/main" id="{6345E17C-DDC9-4F61-AD2C-817F848C2D5E}"/>
              </a:ext>
            </a:extLst>
          </p:cNvPr>
          <p:cNvGrpSpPr/>
          <p:nvPr/>
        </p:nvGrpSpPr>
        <p:grpSpPr>
          <a:xfrm>
            <a:off x="10516801" y="1690687"/>
            <a:ext cx="1675199" cy="3671660"/>
            <a:chOff x="10516801" y="1690687"/>
            <a:chExt cx="1675199" cy="3671660"/>
          </a:xfrm>
        </p:grpSpPr>
        <p:pic>
          <p:nvPicPr>
            <p:cNvPr id="11" name="Picture 10">
              <a:extLst>
                <a:ext uri="{FF2B5EF4-FFF2-40B4-BE49-F238E27FC236}">
                  <a16:creationId xmlns:a16="http://schemas.microsoft.com/office/drawing/2014/main" id="{D1730159-727B-4A44-8C93-EC393DA7E08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623099" y="1690687"/>
              <a:ext cx="1265958" cy="1774824"/>
            </a:xfrm>
            <a:prstGeom prst="rect">
              <a:avLst/>
            </a:prstGeom>
          </p:spPr>
        </p:pic>
        <p:sp>
          <p:nvSpPr>
            <p:cNvPr id="12" name="Rectangle 11">
              <a:extLst>
                <a:ext uri="{FF2B5EF4-FFF2-40B4-BE49-F238E27FC236}">
                  <a16:creationId xmlns:a16="http://schemas.microsoft.com/office/drawing/2014/main" id="{71895AAA-ACEA-4D9C-B5C9-8BF2474BFB9D}"/>
                </a:ext>
              </a:extLst>
            </p:cNvPr>
            <p:cNvSpPr/>
            <p:nvPr/>
          </p:nvSpPr>
          <p:spPr>
            <a:xfrm>
              <a:off x="10516801" y="3546465"/>
              <a:ext cx="1675199" cy="1815882"/>
            </a:xfrm>
            <a:prstGeom prst="rect">
              <a:avLst/>
            </a:prstGeom>
          </p:spPr>
          <p:txBody>
            <a:bodyPr wrap="square">
              <a:spAutoFit/>
            </a:bodyPr>
            <a:lstStyle/>
            <a:p>
              <a:r>
                <a:rPr lang="en-GB" sz="1600" b="1" dirty="0"/>
                <a:t>Cornelius Hunter</a:t>
              </a:r>
              <a:endParaRPr lang="en-GB" sz="1600" dirty="0"/>
            </a:p>
            <a:p>
              <a:r>
                <a:rPr lang="en-GB" sz="1600" dirty="0"/>
                <a:t>Ph.D. in Biophysics and Computational Biology from the University of Illinois</a:t>
              </a:r>
            </a:p>
          </p:txBody>
        </p:sp>
      </p:grpSp>
    </p:spTree>
    <p:extLst>
      <p:ext uri="{BB962C8B-B14F-4D97-AF65-F5344CB8AC3E}">
        <p14:creationId xmlns:p14="http://schemas.microsoft.com/office/powerpoint/2010/main" val="123933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BE846-6B21-45BF-BB2C-7F9EE7081BE6}"/>
              </a:ext>
            </a:extLst>
          </p:cNvPr>
          <p:cNvSpPr>
            <a:spLocks noGrp="1"/>
          </p:cNvSpPr>
          <p:nvPr>
            <p:ph type="title"/>
          </p:nvPr>
        </p:nvSpPr>
        <p:spPr>
          <a:xfrm>
            <a:off x="831850" y="1709738"/>
            <a:ext cx="4155786" cy="2852737"/>
          </a:xfrm>
        </p:spPr>
        <p:txBody>
          <a:bodyPr anchor="ctr"/>
          <a:lstStyle/>
          <a:p>
            <a:r>
              <a:rPr lang="en-GB" dirty="0"/>
              <a:t>Definitions</a:t>
            </a:r>
          </a:p>
        </p:txBody>
      </p:sp>
      <p:sp>
        <p:nvSpPr>
          <p:cNvPr id="6" name="Text Placeholder 5">
            <a:extLst>
              <a:ext uri="{FF2B5EF4-FFF2-40B4-BE49-F238E27FC236}">
                <a16:creationId xmlns:a16="http://schemas.microsoft.com/office/drawing/2014/main" id="{E522D2FB-FE65-4278-88A8-21893AB6F68F}"/>
              </a:ext>
            </a:extLst>
          </p:cNvPr>
          <p:cNvSpPr>
            <a:spLocks noGrp="1"/>
          </p:cNvSpPr>
          <p:nvPr>
            <p:ph type="body" idx="1"/>
          </p:nvPr>
        </p:nvSpPr>
        <p:spPr>
          <a:xfrm>
            <a:off x="831850" y="4589463"/>
            <a:ext cx="4155786" cy="1500187"/>
          </a:xfrm>
        </p:spPr>
        <p:txBody>
          <a:bodyPr/>
          <a:lstStyle/>
          <a:p>
            <a:r>
              <a:rPr lang="en-GB" dirty="0">
                <a:solidFill>
                  <a:srgbClr val="00B050"/>
                </a:solidFill>
              </a:rPr>
              <a:t>Plastic words do not make solid arguments</a:t>
            </a:r>
          </a:p>
        </p:txBody>
      </p:sp>
      <p:sp>
        <p:nvSpPr>
          <p:cNvPr id="4" name="Slide Number Placeholder 3">
            <a:extLst>
              <a:ext uri="{FF2B5EF4-FFF2-40B4-BE49-F238E27FC236}">
                <a16:creationId xmlns:a16="http://schemas.microsoft.com/office/drawing/2014/main" id="{6795767D-2764-4666-B407-1344EFEEA95F}"/>
              </a:ext>
            </a:extLst>
          </p:cNvPr>
          <p:cNvSpPr>
            <a:spLocks noGrp="1"/>
          </p:cNvSpPr>
          <p:nvPr>
            <p:ph type="sldNum" sz="quarter" idx="12"/>
          </p:nvPr>
        </p:nvSpPr>
        <p:spPr/>
        <p:txBody>
          <a:bodyPr/>
          <a:lstStyle/>
          <a:p>
            <a:fld id="{BDFD9B4B-A3B5-420E-82AD-C1DBA1AF10B4}" type="slidenum">
              <a:rPr lang="en-GB" smtClean="0"/>
              <a:t>8</a:t>
            </a:fld>
            <a:endParaRPr lang="en-GB"/>
          </a:p>
        </p:txBody>
      </p:sp>
      <p:sp>
        <p:nvSpPr>
          <p:cNvPr id="7" name="TextBox 6">
            <a:extLst>
              <a:ext uri="{FF2B5EF4-FFF2-40B4-BE49-F238E27FC236}">
                <a16:creationId xmlns:a16="http://schemas.microsoft.com/office/drawing/2014/main" id="{4E29E9BB-E28D-4507-B553-53FA472FF170}"/>
              </a:ext>
            </a:extLst>
          </p:cNvPr>
          <p:cNvSpPr txBox="1"/>
          <p:nvPr/>
        </p:nvSpPr>
        <p:spPr>
          <a:xfrm>
            <a:off x="4987636" y="2410699"/>
            <a:ext cx="6366164" cy="186204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11500" b="1" dirty="0">
                <a:ln/>
                <a:solidFill>
                  <a:schemeClr val="accent3"/>
                </a:solidFill>
                <a:effectLst>
                  <a:reflection blurRad="6350" stA="55000" endA="50" endPos="85000" dist="29997" dir="5400000" sy="-100000" algn="bl" rotWithShape="0"/>
                </a:effectLst>
              </a:rPr>
              <a:t>X = A + B</a:t>
            </a:r>
          </a:p>
        </p:txBody>
      </p:sp>
    </p:spTree>
    <p:extLst>
      <p:ext uri="{BB962C8B-B14F-4D97-AF65-F5344CB8AC3E}">
        <p14:creationId xmlns:p14="http://schemas.microsoft.com/office/powerpoint/2010/main" val="24289027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72009-4FD3-4037-B51B-5F539E6AFF69}"/>
              </a:ext>
            </a:extLst>
          </p:cNvPr>
          <p:cNvSpPr>
            <a:spLocks noGrp="1"/>
          </p:cNvSpPr>
          <p:nvPr>
            <p:ph type="title"/>
          </p:nvPr>
        </p:nvSpPr>
        <p:spPr>
          <a:xfrm>
            <a:off x="831850" y="1134971"/>
            <a:ext cx="5264150" cy="2852737"/>
          </a:xfrm>
        </p:spPr>
        <p:txBody>
          <a:bodyPr>
            <a:normAutofit fontScale="90000"/>
          </a:bodyPr>
          <a:lstStyle/>
          <a:p>
            <a:r>
              <a:rPr lang="en-GB" dirty="0"/>
              <a:t>Protect the natural inclination of Children</a:t>
            </a:r>
          </a:p>
        </p:txBody>
      </p:sp>
      <p:sp>
        <p:nvSpPr>
          <p:cNvPr id="6" name="Text Placeholder 5">
            <a:extLst>
              <a:ext uri="{FF2B5EF4-FFF2-40B4-BE49-F238E27FC236}">
                <a16:creationId xmlns:a16="http://schemas.microsoft.com/office/drawing/2014/main" id="{99A917A6-8AA4-48BB-A5BB-ADB2A8C04D9E}"/>
              </a:ext>
            </a:extLst>
          </p:cNvPr>
          <p:cNvSpPr>
            <a:spLocks noGrp="1"/>
          </p:cNvSpPr>
          <p:nvPr>
            <p:ph type="body" idx="1"/>
          </p:nvPr>
        </p:nvSpPr>
        <p:spPr>
          <a:xfrm>
            <a:off x="831850" y="4101780"/>
            <a:ext cx="5264150" cy="1500187"/>
          </a:xfrm>
        </p:spPr>
        <p:txBody>
          <a:bodyPr/>
          <a:lstStyle/>
          <a:p>
            <a:endParaRPr lang="en-GB" dirty="0"/>
          </a:p>
          <a:p>
            <a:r>
              <a:rPr lang="en-GB" dirty="0">
                <a:solidFill>
                  <a:srgbClr val="00B050"/>
                </a:solidFill>
              </a:rPr>
              <a:t>Children naturally believe in design and a designer.</a:t>
            </a:r>
          </a:p>
        </p:txBody>
      </p:sp>
      <p:sp>
        <p:nvSpPr>
          <p:cNvPr id="4" name="Slide Number Placeholder 3">
            <a:extLst>
              <a:ext uri="{FF2B5EF4-FFF2-40B4-BE49-F238E27FC236}">
                <a16:creationId xmlns:a16="http://schemas.microsoft.com/office/drawing/2014/main" id="{D46EF2E8-D6B7-4F72-B871-F33B1641489D}"/>
              </a:ext>
            </a:extLst>
          </p:cNvPr>
          <p:cNvSpPr>
            <a:spLocks noGrp="1"/>
          </p:cNvSpPr>
          <p:nvPr>
            <p:ph type="sldNum" sz="quarter" idx="12"/>
          </p:nvPr>
        </p:nvSpPr>
        <p:spPr/>
        <p:txBody>
          <a:bodyPr/>
          <a:lstStyle/>
          <a:p>
            <a:fld id="{BDFD9B4B-A3B5-420E-82AD-C1DBA1AF10B4}" type="slidenum">
              <a:rPr lang="en-GB" smtClean="0"/>
              <a:t>80</a:t>
            </a:fld>
            <a:endParaRPr lang="en-GB"/>
          </a:p>
        </p:txBody>
      </p:sp>
      <p:pic>
        <p:nvPicPr>
          <p:cNvPr id="10" name="Picture 9">
            <a:extLst>
              <a:ext uri="{FF2B5EF4-FFF2-40B4-BE49-F238E27FC236}">
                <a16:creationId xmlns:a16="http://schemas.microsoft.com/office/drawing/2014/main" id="{12A8D4F5-0C5A-4D94-B182-5C142B929B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64669" y="321658"/>
            <a:ext cx="3572208" cy="5795809"/>
          </a:xfrm>
          <a:prstGeom prst="rect">
            <a:avLst/>
          </a:prstGeom>
        </p:spPr>
      </p:pic>
    </p:spTree>
    <p:extLst>
      <p:ext uri="{BB962C8B-B14F-4D97-AF65-F5344CB8AC3E}">
        <p14:creationId xmlns:p14="http://schemas.microsoft.com/office/powerpoint/2010/main" val="3609073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6564-E9BE-4127-92A5-1F3CDC68139F}"/>
              </a:ext>
            </a:extLst>
          </p:cNvPr>
          <p:cNvSpPr>
            <a:spLocks noGrp="1"/>
          </p:cNvSpPr>
          <p:nvPr>
            <p:ph type="title"/>
          </p:nvPr>
        </p:nvSpPr>
        <p:spPr/>
        <p:txBody>
          <a:bodyPr/>
          <a:lstStyle/>
          <a:p>
            <a:r>
              <a:rPr lang="en-GB" b="1" dirty="0"/>
              <a:t>Born with the knowledge</a:t>
            </a:r>
          </a:p>
        </p:txBody>
      </p:sp>
      <p:sp>
        <p:nvSpPr>
          <p:cNvPr id="3" name="Content Placeholder 2">
            <a:extLst>
              <a:ext uri="{FF2B5EF4-FFF2-40B4-BE49-F238E27FC236}">
                <a16:creationId xmlns:a16="http://schemas.microsoft.com/office/drawing/2014/main" id="{5BA53807-4664-4EFF-A5F7-D979F98D6A37}"/>
              </a:ext>
            </a:extLst>
          </p:cNvPr>
          <p:cNvSpPr>
            <a:spLocks noGrp="1"/>
          </p:cNvSpPr>
          <p:nvPr>
            <p:ph idx="1"/>
          </p:nvPr>
        </p:nvSpPr>
        <p:spPr/>
        <p:txBody>
          <a:bodyPr>
            <a:normAutofit fontScale="92500" lnSpcReduction="20000"/>
          </a:bodyPr>
          <a:lstStyle/>
          <a:p>
            <a:pPr marL="0" indent="0" algn="ctr">
              <a:lnSpc>
                <a:spcPct val="120000"/>
              </a:lnSpc>
              <a:buNone/>
            </a:pPr>
            <a:r>
              <a:rPr lang="ar-SA" sz="5400" dirty="0">
                <a:latin typeface="Arabic Typesetting" panose="03020402040406030203" pitchFamily="66" charset="-78"/>
                <a:cs typeface="Arabic Typesetting" panose="03020402040406030203" pitchFamily="66" charset="-78"/>
              </a:rPr>
              <a:t>وَإِذْ أَخَذَ رَبُّكَ مِن بَنِي آدَمَ مِن ظُهُورِهِمْ ذُرِّيَّتَهُمْ وَأَشْهَدَهُمْ عَلَىٰ أَنفُسِهِمْ </a:t>
            </a:r>
            <a:r>
              <a:rPr lang="ar-SA" sz="5400" dirty="0">
                <a:solidFill>
                  <a:srgbClr val="00B050"/>
                </a:solidFill>
                <a:latin typeface="Arabic Typesetting" panose="03020402040406030203" pitchFamily="66" charset="-78"/>
                <a:cs typeface="Arabic Typesetting" panose="03020402040406030203" pitchFamily="66" charset="-78"/>
              </a:rPr>
              <a:t>أَلَسْتُ بِرَبِّكُمْ قَالُوا بَلَىٰ شَهِدْنَا </a:t>
            </a:r>
            <a:r>
              <a:rPr lang="ar-SA" sz="5400" dirty="0">
                <a:latin typeface="Arabic Typesetting" panose="03020402040406030203" pitchFamily="66" charset="-78"/>
                <a:cs typeface="Arabic Typesetting" panose="03020402040406030203" pitchFamily="66" charset="-78"/>
              </a:rPr>
              <a:t>أَن تَقُولُوا يَوْمَ الْقِيَامَةِ إِنَّا كُنَّا عَنْ هَـٰذَا غَافِلِينَ</a:t>
            </a:r>
            <a:endParaRPr lang="en-GB" sz="5400" dirty="0">
              <a:latin typeface="Arabic Typesetting" panose="03020402040406030203" pitchFamily="66" charset="-78"/>
              <a:cs typeface="Arabic Typesetting" panose="03020402040406030203" pitchFamily="66" charset="-78"/>
            </a:endParaRPr>
          </a:p>
          <a:p>
            <a:pPr marL="0" indent="0" algn="ctr">
              <a:lnSpc>
                <a:spcPct val="110000"/>
              </a:lnSpc>
              <a:spcBef>
                <a:spcPts val="600"/>
              </a:spcBef>
              <a:buNone/>
            </a:pPr>
            <a:r>
              <a:rPr lang="en-US" sz="3200" dirty="0"/>
              <a:t>And whenever your Lord takes the offspring from the backs of the children of Adam, He calls upon them to bear witness about themselves: </a:t>
            </a:r>
            <a:r>
              <a:rPr lang="en-US" sz="3200" dirty="0">
                <a:solidFill>
                  <a:srgbClr val="00B050"/>
                </a:solidFill>
              </a:rPr>
              <a:t>"Am I not your Lord?" - to which they answer: "Yes, indeed, we do bear witness!" </a:t>
            </a:r>
            <a:r>
              <a:rPr lang="en-US" sz="3200" dirty="0"/>
              <a:t>[Of this We remind you,] lest you say on the Day of Resurrection, “Truly, we were unaware of this"</a:t>
            </a:r>
          </a:p>
          <a:p>
            <a:pPr marL="0" indent="0" algn="ctr">
              <a:lnSpc>
                <a:spcPct val="110000"/>
              </a:lnSpc>
              <a:spcBef>
                <a:spcPts val="600"/>
              </a:spcBef>
              <a:buNone/>
            </a:pPr>
            <a:r>
              <a:rPr lang="en-US" sz="3200" dirty="0">
                <a:cs typeface="Arabic Typesetting" panose="03020402040406030203" pitchFamily="66" charset="-78"/>
              </a:rPr>
              <a:t>(Qur’an 7:172)</a:t>
            </a:r>
            <a:endParaRPr lang="en-GB" sz="3200" dirty="0">
              <a:cs typeface="Arabic Typesetting" panose="03020402040406030203" pitchFamily="66" charset="-78"/>
            </a:endParaRPr>
          </a:p>
        </p:txBody>
      </p:sp>
      <p:sp>
        <p:nvSpPr>
          <p:cNvPr id="4" name="Slide Number Placeholder 3">
            <a:extLst>
              <a:ext uri="{FF2B5EF4-FFF2-40B4-BE49-F238E27FC236}">
                <a16:creationId xmlns:a16="http://schemas.microsoft.com/office/drawing/2014/main" id="{C005B5C1-E4CD-4CD7-8488-8CE1DD158920}"/>
              </a:ext>
            </a:extLst>
          </p:cNvPr>
          <p:cNvSpPr>
            <a:spLocks noGrp="1"/>
          </p:cNvSpPr>
          <p:nvPr>
            <p:ph type="sldNum" sz="quarter" idx="12"/>
          </p:nvPr>
        </p:nvSpPr>
        <p:spPr/>
        <p:txBody>
          <a:bodyPr/>
          <a:lstStyle/>
          <a:p>
            <a:fld id="{BDFD9B4B-A3B5-420E-82AD-C1DBA1AF10B4}" type="slidenum">
              <a:rPr lang="en-GB" smtClean="0"/>
              <a:t>81</a:t>
            </a:fld>
            <a:endParaRPr lang="en-GB"/>
          </a:p>
        </p:txBody>
      </p:sp>
    </p:spTree>
    <p:extLst>
      <p:ext uri="{BB962C8B-B14F-4D97-AF65-F5344CB8AC3E}">
        <p14:creationId xmlns:p14="http://schemas.microsoft.com/office/powerpoint/2010/main" val="202147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0F48-A2BD-4E7C-B477-275C889FEE1C}"/>
              </a:ext>
            </a:extLst>
          </p:cNvPr>
          <p:cNvSpPr>
            <a:spLocks noGrp="1"/>
          </p:cNvSpPr>
          <p:nvPr>
            <p:ph type="title"/>
          </p:nvPr>
        </p:nvSpPr>
        <p:spPr/>
        <p:txBody>
          <a:bodyPr/>
          <a:lstStyle/>
          <a:p>
            <a:r>
              <a:rPr lang="en-GB" b="1" dirty="0"/>
              <a:t>We are made to recognise the ayaat of Allah</a:t>
            </a:r>
          </a:p>
        </p:txBody>
      </p:sp>
      <p:sp>
        <p:nvSpPr>
          <p:cNvPr id="3" name="Content Placeholder 2">
            <a:extLst>
              <a:ext uri="{FF2B5EF4-FFF2-40B4-BE49-F238E27FC236}">
                <a16:creationId xmlns:a16="http://schemas.microsoft.com/office/drawing/2014/main" id="{FB94BC26-E30B-4C7B-A97A-80F1AAD91AFF}"/>
              </a:ext>
            </a:extLst>
          </p:cNvPr>
          <p:cNvSpPr>
            <a:spLocks noGrp="1"/>
          </p:cNvSpPr>
          <p:nvPr>
            <p:ph idx="1"/>
          </p:nvPr>
        </p:nvSpPr>
        <p:spPr>
          <a:xfrm>
            <a:off x="838200" y="1825624"/>
            <a:ext cx="9467850" cy="4530725"/>
          </a:xfrm>
        </p:spPr>
        <p:txBody>
          <a:bodyPr>
            <a:normAutofit fontScale="92500"/>
          </a:bodyPr>
          <a:lstStyle/>
          <a:p>
            <a:pPr marL="0" indent="0" algn="ctr">
              <a:lnSpc>
                <a:spcPct val="100000"/>
              </a:lnSpc>
              <a:buNone/>
            </a:pPr>
            <a:r>
              <a:rPr lang="en-GB" sz="3600" dirty="0"/>
              <a:t>“</a:t>
            </a:r>
            <a:r>
              <a:rPr lang="en-US" sz="3600" dirty="0"/>
              <a:t>Drawing upon research in developmental psychology, cognitive anthropology and particularly the cognitive science of religion, I argue that religion comes nearly as naturally to us as language. </a:t>
            </a:r>
            <a:r>
              <a:rPr lang="en-US" sz="3600" dirty="0">
                <a:solidFill>
                  <a:srgbClr val="00B050"/>
                </a:solidFill>
              </a:rPr>
              <a:t>The vast majority of humans are “born believers”</a:t>
            </a:r>
            <a:r>
              <a:rPr lang="en-US" sz="3600" dirty="0"/>
              <a:t>, naturally inclined to find religious claims and explanations attractive and easily acquired, and to attain fluency in using them.</a:t>
            </a:r>
            <a:r>
              <a:rPr lang="en-GB" sz="3600" dirty="0"/>
              <a:t>”</a:t>
            </a:r>
          </a:p>
          <a:p>
            <a:pPr marL="0" indent="0">
              <a:buNone/>
            </a:pPr>
            <a:endParaRPr lang="en-GB" sz="1600" dirty="0"/>
          </a:p>
          <a:p>
            <a:pPr marL="0" indent="0" algn="ctr">
              <a:buNone/>
            </a:pPr>
            <a:r>
              <a:rPr lang="en-GB" sz="1500" dirty="0"/>
              <a:t>(</a:t>
            </a:r>
            <a:r>
              <a:rPr lang="en-GB" sz="1500" b="1" dirty="0"/>
              <a:t>Justin L. Barrett</a:t>
            </a:r>
            <a:r>
              <a:rPr lang="en-GB" sz="1500" dirty="0"/>
              <a:t>, </a:t>
            </a:r>
            <a:r>
              <a:rPr lang="en-US" sz="1500" dirty="0"/>
              <a:t>professor of developmental science at Fuller Theological Seminary School of Psychology.) </a:t>
            </a:r>
            <a:r>
              <a:rPr lang="en-US" sz="1500" dirty="0">
                <a:hlinkClick r:id="rId2"/>
              </a:rPr>
              <a:t>1</a:t>
            </a:r>
            <a:endParaRPr lang="en-US" sz="1500" dirty="0"/>
          </a:p>
        </p:txBody>
      </p:sp>
      <p:sp>
        <p:nvSpPr>
          <p:cNvPr id="4" name="Slide Number Placeholder 3">
            <a:extLst>
              <a:ext uri="{FF2B5EF4-FFF2-40B4-BE49-F238E27FC236}">
                <a16:creationId xmlns:a16="http://schemas.microsoft.com/office/drawing/2014/main" id="{AAEFBD12-29A2-4E75-82B8-543FD22B5238}"/>
              </a:ext>
            </a:extLst>
          </p:cNvPr>
          <p:cNvSpPr>
            <a:spLocks noGrp="1"/>
          </p:cNvSpPr>
          <p:nvPr>
            <p:ph type="sldNum" sz="quarter" idx="12"/>
          </p:nvPr>
        </p:nvSpPr>
        <p:spPr/>
        <p:txBody>
          <a:bodyPr/>
          <a:lstStyle/>
          <a:p>
            <a:fld id="{BDFD9B4B-A3B5-420E-82AD-C1DBA1AF10B4}" type="slidenum">
              <a:rPr lang="en-GB" smtClean="0"/>
              <a:t>82</a:t>
            </a:fld>
            <a:endParaRPr lang="en-GB"/>
          </a:p>
        </p:txBody>
      </p:sp>
      <p:grpSp>
        <p:nvGrpSpPr>
          <p:cNvPr id="8" name="Group 7">
            <a:extLst>
              <a:ext uri="{FF2B5EF4-FFF2-40B4-BE49-F238E27FC236}">
                <a16:creationId xmlns:a16="http://schemas.microsoft.com/office/drawing/2014/main" id="{BEE610CE-91FC-4C49-B3B7-53A19ECD2FCC}"/>
              </a:ext>
            </a:extLst>
          </p:cNvPr>
          <p:cNvGrpSpPr/>
          <p:nvPr/>
        </p:nvGrpSpPr>
        <p:grpSpPr>
          <a:xfrm>
            <a:off x="10382250" y="2028824"/>
            <a:ext cx="1809750" cy="3866434"/>
            <a:chOff x="10382250" y="2028824"/>
            <a:chExt cx="1809750" cy="3866434"/>
          </a:xfrm>
        </p:grpSpPr>
        <p:pic>
          <p:nvPicPr>
            <p:cNvPr id="6" name="Picture 5">
              <a:extLst>
                <a:ext uri="{FF2B5EF4-FFF2-40B4-BE49-F238E27FC236}">
                  <a16:creationId xmlns:a16="http://schemas.microsoft.com/office/drawing/2014/main" id="{4FEB9744-E9F4-4351-A5A5-B7DFB003DB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12426" y="2028824"/>
              <a:ext cx="1193800" cy="1281111"/>
            </a:xfrm>
            <a:prstGeom prst="rect">
              <a:avLst/>
            </a:prstGeom>
          </p:spPr>
        </p:pic>
        <p:sp>
          <p:nvSpPr>
            <p:cNvPr id="7" name="Rectangle 6">
              <a:extLst>
                <a:ext uri="{FF2B5EF4-FFF2-40B4-BE49-F238E27FC236}">
                  <a16:creationId xmlns:a16="http://schemas.microsoft.com/office/drawing/2014/main" id="{55EDB22E-18BB-4F75-B7D0-0D6425F7A6A8}"/>
                </a:ext>
              </a:extLst>
            </p:cNvPr>
            <p:cNvSpPr/>
            <p:nvPr/>
          </p:nvSpPr>
          <p:spPr>
            <a:xfrm>
              <a:off x="10382250" y="3309935"/>
              <a:ext cx="1809750" cy="2585323"/>
            </a:xfrm>
            <a:prstGeom prst="rect">
              <a:avLst/>
            </a:prstGeom>
          </p:spPr>
          <p:txBody>
            <a:bodyPr wrap="square">
              <a:spAutoFit/>
            </a:bodyPr>
            <a:lstStyle/>
            <a:p>
              <a:r>
                <a:rPr lang="en-GB" b="1" dirty="0"/>
                <a:t>Justin L. Barrett</a:t>
              </a:r>
              <a:endParaRPr lang="en-US" dirty="0"/>
            </a:p>
            <a:p>
              <a:r>
                <a:rPr lang="en-US" dirty="0"/>
                <a:t>Experimental psychologist, Director of the Thrive Center for Human Development in Pasadena, California</a:t>
              </a:r>
              <a:endParaRPr lang="en-GB" dirty="0"/>
            </a:p>
          </p:txBody>
        </p:sp>
      </p:grpSp>
    </p:spTree>
    <p:extLst>
      <p:ext uri="{BB962C8B-B14F-4D97-AF65-F5344CB8AC3E}">
        <p14:creationId xmlns:p14="http://schemas.microsoft.com/office/powerpoint/2010/main" val="1196737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0F48-A2BD-4E7C-B477-275C889FEE1C}"/>
              </a:ext>
            </a:extLst>
          </p:cNvPr>
          <p:cNvSpPr>
            <a:spLocks noGrp="1"/>
          </p:cNvSpPr>
          <p:nvPr>
            <p:ph type="title"/>
          </p:nvPr>
        </p:nvSpPr>
        <p:spPr/>
        <p:txBody>
          <a:bodyPr/>
          <a:lstStyle/>
          <a:p>
            <a:r>
              <a:rPr lang="en-GB" b="1" dirty="0"/>
              <a:t>We are made to recognise the ayaat of Allah</a:t>
            </a:r>
          </a:p>
        </p:txBody>
      </p:sp>
      <p:sp>
        <p:nvSpPr>
          <p:cNvPr id="3" name="Content Placeholder 2">
            <a:extLst>
              <a:ext uri="{FF2B5EF4-FFF2-40B4-BE49-F238E27FC236}">
                <a16:creationId xmlns:a16="http://schemas.microsoft.com/office/drawing/2014/main" id="{FB94BC26-E30B-4C7B-A97A-80F1AAD91AFF}"/>
              </a:ext>
            </a:extLst>
          </p:cNvPr>
          <p:cNvSpPr>
            <a:spLocks noGrp="1"/>
          </p:cNvSpPr>
          <p:nvPr>
            <p:ph idx="1"/>
          </p:nvPr>
        </p:nvSpPr>
        <p:spPr>
          <a:xfrm>
            <a:off x="838200" y="1825624"/>
            <a:ext cx="9410700" cy="4530725"/>
          </a:xfrm>
        </p:spPr>
        <p:txBody>
          <a:bodyPr>
            <a:noAutofit/>
          </a:bodyPr>
          <a:lstStyle/>
          <a:p>
            <a:pPr marL="0" indent="0" algn="ctr">
              <a:lnSpc>
                <a:spcPct val="100000"/>
              </a:lnSpc>
              <a:spcBef>
                <a:spcPts val="600"/>
              </a:spcBef>
              <a:buNone/>
            </a:pPr>
            <a:r>
              <a:rPr lang="en-GB" sz="2400" dirty="0"/>
              <a:t>“</a:t>
            </a:r>
            <a:r>
              <a:rPr lang="en-US" sz="2400" dirty="0">
                <a:solidFill>
                  <a:srgbClr val="00B050"/>
                </a:solidFill>
              </a:rPr>
              <a:t>Children tend to see natural objects as designed or purposeful in ways that go beyond what their parents teach</a:t>
            </a:r>
            <a:r>
              <a:rPr lang="en-US" sz="2400" dirty="0"/>
              <a:t>.</a:t>
            </a:r>
            <a:r>
              <a:rPr lang="en-GB" sz="2400" dirty="0"/>
              <a:t>”</a:t>
            </a:r>
          </a:p>
          <a:p>
            <a:pPr marL="0" indent="0" algn="ctr">
              <a:lnSpc>
                <a:spcPct val="100000"/>
              </a:lnSpc>
              <a:spcBef>
                <a:spcPts val="600"/>
              </a:spcBef>
              <a:buNone/>
            </a:pPr>
            <a:endParaRPr lang="en-GB" sz="1600" dirty="0"/>
          </a:p>
          <a:p>
            <a:pPr marL="0" indent="0" algn="ctr">
              <a:lnSpc>
                <a:spcPct val="100000"/>
              </a:lnSpc>
              <a:spcBef>
                <a:spcPts val="600"/>
              </a:spcBef>
              <a:buNone/>
            </a:pPr>
            <a:r>
              <a:rPr lang="en-GB" sz="2400" dirty="0"/>
              <a:t>“</a:t>
            </a:r>
            <a:r>
              <a:rPr lang="en-US" sz="2400" dirty="0">
                <a:solidFill>
                  <a:srgbClr val="00B050"/>
                </a:solidFill>
              </a:rPr>
              <a:t>Children doubt that impersonal processes can create order or purpose. Studies with children show that they expect that someone not something is behind natural order</a:t>
            </a:r>
            <a:r>
              <a:rPr lang="en-US" sz="2400" dirty="0"/>
              <a:t>. No wonder that Margaret Evans found that children younger than 10 </a:t>
            </a:r>
            <a:r>
              <a:rPr lang="en-GB" sz="2400" dirty="0"/>
              <a:t>favoured</a:t>
            </a:r>
            <a:r>
              <a:rPr lang="en-US" sz="2400" dirty="0"/>
              <a:t> creationist accounts of the origins of animals over evolutionary accounts </a:t>
            </a:r>
            <a:r>
              <a:rPr lang="en-US" sz="2400" dirty="0">
                <a:solidFill>
                  <a:srgbClr val="00B050"/>
                </a:solidFill>
              </a:rPr>
              <a:t>even when their parents and teachers endorsed evolution</a:t>
            </a:r>
            <a:r>
              <a:rPr lang="en-US" sz="2400" dirty="0"/>
              <a:t>. Authorities' testimony didn't carry enough weight to over-ride a natural tendency.</a:t>
            </a:r>
            <a:r>
              <a:rPr lang="en-GB" sz="2400" dirty="0"/>
              <a:t>”</a:t>
            </a:r>
          </a:p>
          <a:p>
            <a:pPr marL="0" indent="0">
              <a:buNone/>
            </a:pPr>
            <a:endParaRPr lang="en-GB" sz="1600" dirty="0"/>
          </a:p>
          <a:p>
            <a:pPr marL="0" indent="0" algn="ctr">
              <a:buNone/>
            </a:pPr>
            <a:r>
              <a:rPr lang="en-GB" sz="1400" dirty="0"/>
              <a:t>(</a:t>
            </a:r>
            <a:r>
              <a:rPr lang="en-GB" sz="1400" b="1" dirty="0"/>
              <a:t>Justin L. Barrett</a:t>
            </a:r>
            <a:r>
              <a:rPr lang="en-GB" sz="1400" dirty="0"/>
              <a:t>, </a:t>
            </a:r>
            <a:r>
              <a:rPr lang="en-US" sz="1400" dirty="0"/>
              <a:t>professor of developmental science at Fuller Theological Seminary School of Psychology.) </a:t>
            </a:r>
            <a:r>
              <a:rPr lang="en-US" sz="1400" dirty="0">
                <a:hlinkClick r:id="rId2"/>
              </a:rPr>
              <a:t>1/2</a:t>
            </a:r>
            <a:endParaRPr lang="en-US" sz="1400" dirty="0"/>
          </a:p>
        </p:txBody>
      </p:sp>
      <p:sp>
        <p:nvSpPr>
          <p:cNvPr id="4" name="Slide Number Placeholder 3">
            <a:extLst>
              <a:ext uri="{FF2B5EF4-FFF2-40B4-BE49-F238E27FC236}">
                <a16:creationId xmlns:a16="http://schemas.microsoft.com/office/drawing/2014/main" id="{AAEFBD12-29A2-4E75-82B8-543FD22B5238}"/>
              </a:ext>
            </a:extLst>
          </p:cNvPr>
          <p:cNvSpPr>
            <a:spLocks noGrp="1"/>
          </p:cNvSpPr>
          <p:nvPr>
            <p:ph type="sldNum" sz="quarter" idx="12"/>
          </p:nvPr>
        </p:nvSpPr>
        <p:spPr/>
        <p:txBody>
          <a:bodyPr/>
          <a:lstStyle/>
          <a:p>
            <a:fld id="{BDFD9B4B-A3B5-420E-82AD-C1DBA1AF10B4}" type="slidenum">
              <a:rPr lang="en-GB" smtClean="0"/>
              <a:t>83</a:t>
            </a:fld>
            <a:endParaRPr lang="en-GB"/>
          </a:p>
        </p:txBody>
      </p:sp>
      <p:grpSp>
        <p:nvGrpSpPr>
          <p:cNvPr id="5" name="Group 4">
            <a:extLst>
              <a:ext uri="{FF2B5EF4-FFF2-40B4-BE49-F238E27FC236}">
                <a16:creationId xmlns:a16="http://schemas.microsoft.com/office/drawing/2014/main" id="{2858A7D4-7D0F-4CD6-8B5B-A218F678CD9C}"/>
              </a:ext>
            </a:extLst>
          </p:cNvPr>
          <p:cNvGrpSpPr/>
          <p:nvPr/>
        </p:nvGrpSpPr>
        <p:grpSpPr>
          <a:xfrm>
            <a:off x="10382250" y="2028824"/>
            <a:ext cx="1809750" cy="3866434"/>
            <a:chOff x="10382250" y="2028824"/>
            <a:chExt cx="1809750" cy="3866434"/>
          </a:xfrm>
        </p:grpSpPr>
        <p:pic>
          <p:nvPicPr>
            <p:cNvPr id="6" name="Picture 5">
              <a:extLst>
                <a:ext uri="{FF2B5EF4-FFF2-40B4-BE49-F238E27FC236}">
                  <a16:creationId xmlns:a16="http://schemas.microsoft.com/office/drawing/2014/main" id="{7ACE6EF1-EEC3-4FED-81CB-3CE314D2FF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12426" y="2028824"/>
              <a:ext cx="1193800" cy="1281111"/>
            </a:xfrm>
            <a:prstGeom prst="rect">
              <a:avLst/>
            </a:prstGeom>
          </p:spPr>
        </p:pic>
        <p:sp>
          <p:nvSpPr>
            <p:cNvPr id="7" name="Rectangle 6">
              <a:extLst>
                <a:ext uri="{FF2B5EF4-FFF2-40B4-BE49-F238E27FC236}">
                  <a16:creationId xmlns:a16="http://schemas.microsoft.com/office/drawing/2014/main" id="{24CFA764-A0DA-4E7F-BD81-7C1A8E94EFD1}"/>
                </a:ext>
              </a:extLst>
            </p:cNvPr>
            <p:cNvSpPr/>
            <p:nvPr/>
          </p:nvSpPr>
          <p:spPr>
            <a:xfrm>
              <a:off x="10382250" y="3309935"/>
              <a:ext cx="1809750" cy="2585323"/>
            </a:xfrm>
            <a:prstGeom prst="rect">
              <a:avLst/>
            </a:prstGeom>
          </p:spPr>
          <p:txBody>
            <a:bodyPr wrap="square">
              <a:spAutoFit/>
            </a:bodyPr>
            <a:lstStyle/>
            <a:p>
              <a:r>
                <a:rPr lang="en-GB" b="1" dirty="0"/>
                <a:t>Justin L. Barrett</a:t>
              </a:r>
              <a:endParaRPr lang="en-US" dirty="0"/>
            </a:p>
            <a:p>
              <a:r>
                <a:rPr lang="en-US" dirty="0"/>
                <a:t>Experimental psychologist, Director of the Thrive Center for Human Development in Pasadena, California</a:t>
              </a:r>
              <a:endParaRPr lang="en-GB" dirty="0"/>
            </a:p>
          </p:txBody>
        </p:sp>
      </p:grpSp>
    </p:spTree>
    <p:extLst>
      <p:ext uri="{BB962C8B-B14F-4D97-AF65-F5344CB8AC3E}">
        <p14:creationId xmlns:p14="http://schemas.microsoft.com/office/powerpoint/2010/main" val="3687968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CE8DCC-6D05-47B4-80A1-E6BA59317308}"/>
              </a:ext>
            </a:extLst>
          </p:cNvPr>
          <p:cNvSpPr>
            <a:spLocks noGrp="1"/>
          </p:cNvSpPr>
          <p:nvPr>
            <p:ph type="title"/>
          </p:nvPr>
        </p:nvSpPr>
        <p:spPr>
          <a:xfrm>
            <a:off x="838200" y="365125"/>
            <a:ext cx="10515600" cy="1155067"/>
          </a:xfrm>
        </p:spPr>
        <p:txBody>
          <a:bodyPr/>
          <a:lstStyle/>
          <a:p>
            <a:r>
              <a:rPr lang="en-GB" b="1" dirty="0"/>
              <a:t>What can you do? Be aware.</a:t>
            </a:r>
          </a:p>
        </p:txBody>
      </p:sp>
      <p:sp>
        <p:nvSpPr>
          <p:cNvPr id="4" name="Slide Number Placeholder 3">
            <a:extLst>
              <a:ext uri="{FF2B5EF4-FFF2-40B4-BE49-F238E27FC236}">
                <a16:creationId xmlns:a16="http://schemas.microsoft.com/office/drawing/2014/main" id="{88F2F200-67C3-4EFE-A5A7-A5CA924F5E8E}"/>
              </a:ext>
            </a:extLst>
          </p:cNvPr>
          <p:cNvSpPr>
            <a:spLocks noGrp="1"/>
          </p:cNvSpPr>
          <p:nvPr>
            <p:ph type="sldNum" sz="quarter" idx="12"/>
          </p:nvPr>
        </p:nvSpPr>
        <p:spPr>
          <a:xfrm>
            <a:off x="8610600" y="6356350"/>
            <a:ext cx="2743200" cy="365125"/>
          </a:xfrm>
        </p:spPr>
        <p:txBody>
          <a:bodyPr/>
          <a:lstStyle/>
          <a:p>
            <a:fld id="{BDFD9B4B-A3B5-420E-82AD-C1DBA1AF10B4}" type="slidenum">
              <a:rPr lang="en-GB" smtClean="0"/>
              <a:t>84</a:t>
            </a:fld>
            <a:endParaRPr lang="en-GB"/>
          </a:p>
        </p:txBody>
      </p:sp>
      <p:pic>
        <p:nvPicPr>
          <p:cNvPr id="7" name="Picture 6">
            <a:extLst>
              <a:ext uri="{FF2B5EF4-FFF2-40B4-BE49-F238E27FC236}">
                <a16:creationId xmlns:a16="http://schemas.microsoft.com/office/drawing/2014/main" id="{241F8E24-01DB-4479-B3A9-929FF020BEEA}"/>
              </a:ext>
            </a:extLst>
          </p:cNvPr>
          <p:cNvPicPr>
            <a:picLocks noChangeAspect="1"/>
          </p:cNvPicPr>
          <p:nvPr/>
        </p:nvPicPr>
        <p:blipFill>
          <a:blip r:embed="rId2"/>
          <a:stretch>
            <a:fillRect/>
          </a:stretch>
        </p:blipFill>
        <p:spPr>
          <a:xfrm>
            <a:off x="405114" y="1605119"/>
            <a:ext cx="11476800" cy="1885405"/>
          </a:xfrm>
          <a:prstGeom prst="rect">
            <a:avLst/>
          </a:prstGeom>
        </p:spPr>
      </p:pic>
      <p:pic>
        <p:nvPicPr>
          <p:cNvPr id="9" name="Picture 8">
            <a:extLst>
              <a:ext uri="{FF2B5EF4-FFF2-40B4-BE49-F238E27FC236}">
                <a16:creationId xmlns:a16="http://schemas.microsoft.com/office/drawing/2014/main" id="{E45982BE-4844-4B85-8387-59FA4A865E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114" y="3485806"/>
            <a:ext cx="1578107" cy="2438892"/>
          </a:xfrm>
          <a:prstGeom prst="rect">
            <a:avLst/>
          </a:prstGeom>
        </p:spPr>
      </p:pic>
      <p:pic>
        <p:nvPicPr>
          <p:cNvPr id="11" name="Picture 10">
            <a:extLst>
              <a:ext uri="{FF2B5EF4-FFF2-40B4-BE49-F238E27FC236}">
                <a16:creationId xmlns:a16="http://schemas.microsoft.com/office/drawing/2014/main" id="{B80327BB-1AF3-4D03-B975-E01EEE6A1D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3221" y="3485187"/>
            <a:ext cx="1610466" cy="2438892"/>
          </a:xfrm>
          <a:prstGeom prst="rect">
            <a:avLst/>
          </a:prstGeom>
        </p:spPr>
      </p:pic>
      <p:pic>
        <p:nvPicPr>
          <p:cNvPr id="13" name="Picture 12">
            <a:extLst>
              <a:ext uri="{FF2B5EF4-FFF2-40B4-BE49-F238E27FC236}">
                <a16:creationId xmlns:a16="http://schemas.microsoft.com/office/drawing/2014/main" id="{4347E9AF-CB4A-4209-A1FE-5BBD115679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1463" y="3484142"/>
            <a:ext cx="1627557" cy="2438892"/>
          </a:xfrm>
          <a:prstGeom prst="rect">
            <a:avLst/>
          </a:prstGeom>
        </p:spPr>
      </p:pic>
      <p:pic>
        <p:nvPicPr>
          <p:cNvPr id="15" name="Picture 14">
            <a:extLst>
              <a:ext uri="{FF2B5EF4-FFF2-40B4-BE49-F238E27FC236}">
                <a16:creationId xmlns:a16="http://schemas.microsoft.com/office/drawing/2014/main" id="{26DF720B-C0C0-45CA-AD80-C40465FCE67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16796" y="3484142"/>
            <a:ext cx="1833493" cy="2438892"/>
          </a:xfrm>
          <a:prstGeom prst="rect">
            <a:avLst/>
          </a:prstGeom>
        </p:spPr>
      </p:pic>
      <p:pic>
        <p:nvPicPr>
          <p:cNvPr id="18" name="Picture 17">
            <a:extLst>
              <a:ext uri="{FF2B5EF4-FFF2-40B4-BE49-F238E27FC236}">
                <a16:creationId xmlns:a16="http://schemas.microsoft.com/office/drawing/2014/main" id="{374361C8-8206-4737-8DBD-C6D1128FC6A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49188" y="3484142"/>
            <a:ext cx="1624302" cy="2438892"/>
          </a:xfrm>
          <a:prstGeom prst="rect">
            <a:avLst/>
          </a:prstGeom>
        </p:spPr>
      </p:pic>
      <p:pic>
        <p:nvPicPr>
          <p:cNvPr id="20" name="Picture 19">
            <a:extLst>
              <a:ext uri="{FF2B5EF4-FFF2-40B4-BE49-F238E27FC236}">
                <a16:creationId xmlns:a16="http://schemas.microsoft.com/office/drawing/2014/main" id="{3E2FC9B1-A9CE-478E-8DA8-2F18F95577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73489" y="3484142"/>
            <a:ext cx="1666658" cy="2438892"/>
          </a:xfrm>
          <a:prstGeom prst="rect">
            <a:avLst/>
          </a:prstGeom>
        </p:spPr>
      </p:pic>
      <p:pic>
        <p:nvPicPr>
          <p:cNvPr id="22" name="Picture 21">
            <a:extLst>
              <a:ext uri="{FF2B5EF4-FFF2-40B4-BE49-F238E27FC236}">
                <a16:creationId xmlns:a16="http://schemas.microsoft.com/office/drawing/2014/main" id="{7E8EF436-501C-43B4-BA7D-414F32D4C4E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309824" y="3484141"/>
            <a:ext cx="1578682" cy="2438892"/>
          </a:xfrm>
          <a:prstGeom prst="rect">
            <a:avLst/>
          </a:prstGeom>
        </p:spPr>
      </p:pic>
      <p:sp>
        <p:nvSpPr>
          <p:cNvPr id="2" name="TextBox 1">
            <a:extLst>
              <a:ext uri="{FF2B5EF4-FFF2-40B4-BE49-F238E27FC236}">
                <a16:creationId xmlns:a16="http://schemas.microsoft.com/office/drawing/2014/main" id="{0291EFF3-9ECA-4946-9AC6-EF3C270B8CBA}"/>
              </a:ext>
            </a:extLst>
          </p:cNvPr>
          <p:cNvSpPr txBox="1"/>
          <p:nvPr/>
        </p:nvSpPr>
        <p:spPr>
          <a:xfrm>
            <a:off x="4148258" y="6094740"/>
            <a:ext cx="3895483" cy="523220"/>
          </a:xfrm>
          <a:prstGeom prst="rect">
            <a:avLst/>
          </a:prstGeom>
          <a:noFill/>
        </p:spPr>
        <p:txBody>
          <a:bodyPr wrap="square" rtlCol="0">
            <a:spAutoFit/>
          </a:bodyPr>
          <a:lstStyle/>
          <a:p>
            <a:r>
              <a:rPr lang="en-GB" sz="2800" dirty="0">
                <a:hlinkClick r:id="rId10"/>
              </a:rPr>
              <a:t>www.evolutionnews.org</a:t>
            </a:r>
            <a:r>
              <a:rPr lang="en-GB" sz="2800" dirty="0"/>
              <a:t> </a:t>
            </a:r>
          </a:p>
        </p:txBody>
      </p:sp>
    </p:spTree>
    <p:extLst>
      <p:ext uri="{BB962C8B-B14F-4D97-AF65-F5344CB8AC3E}">
        <p14:creationId xmlns:p14="http://schemas.microsoft.com/office/powerpoint/2010/main" val="216201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500"/>
                            </p:stCondLst>
                            <p:childTnLst>
                              <p:par>
                                <p:cTn id="13" presetID="10" presetClass="entr" presetSubtype="0" fill="hold" nodeType="after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5CB5-270B-43F6-A64E-00C52C9D3CC0}"/>
              </a:ext>
            </a:extLst>
          </p:cNvPr>
          <p:cNvSpPr>
            <a:spLocks noGrp="1"/>
          </p:cNvSpPr>
          <p:nvPr>
            <p:ph type="title"/>
          </p:nvPr>
        </p:nvSpPr>
        <p:spPr/>
        <p:txBody>
          <a:bodyPr/>
          <a:lstStyle/>
          <a:p>
            <a:r>
              <a:rPr lang="en-GB" b="1" dirty="0"/>
              <a:t>Trickery with definitions</a:t>
            </a:r>
          </a:p>
        </p:txBody>
      </p:sp>
      <p:sp>
        <p:nvSpPr>
          <p:cNvPr id="3" name="Content Placeholder 2">
            <a:extLst>
              <a:ext uri="{FF2B5EF4-FFF2-40B4-BE49-F238E27FC236}">
                <a16:creationId xmlns:a16="http://schemas.microsoft.com/office/drawing/2014/main" id="{1FD03404-F597-49A6-9576-9AADD0C7845F}"/>
              </a:ext>
            </a:extLst>
          </p:cNvPr>
          <p:cNvSpPr>
            <a:spLocks noGrp="1"/>
          </p:cNvSpPr>
          <p:nvPr>
            <p:ph idx="1"/>
          </p:nvPr>
        </p:nvSpPr>
        <p:spPr>
          <a:xfrm>
            <a:off x="838199" y="1767840"/>
            <a:ext cx="7101969" cy="4588510"/>
          </a:xfrm>
        </p:spPr>
        <p:txBody>
          <a:bodyPr>
            <a:normAutofit/>
          </a:bodyPr>
          <a:lstStyle/>
          <a:p>
            <a:pPr marL="0" indent="0">
              <a:buNone/>
            </a:pPr>
            <a:r>
              <a:rPr lang="en-GB" sz="3200" dirty="0"/>
              <a:t>In order to confuse people about the story of evolution, various meanings for the same word are used interchangeably:</a:t>
            </a:r>
          </a:p>
          <a:p>
            <a:r>
              <a:rPr lang="en-GB" sz="3200" b="1" dirty="0"/>
              <a:t>Change over time </a:t>
            </a:r>
          </a:p>
          <a:p>
            <a:r>
              <a:rPr lang="en-GB" sz="3200" dirty="0"/>
              <a:t>The process of variation seen within types of animals, e.g., fish, birds, humans [colours, sizes, shapes, etc.].</a:t>
            </a:r>
          </a:p>
          <a:p>
            <a:r>
              <a:rPr lang="en-US" sz="3200" dirty="0"/>
              <a:t>The process of universal common descent, from a cell to you.</a:t>
            </a:r>
          </a:p>
        </p:txBody>
      </p:sp>
      <p:sp>
        <p:nvSpPr>
          <p:cNvPr id="4" name="Slide Number Placeholder 3">
            <a:extLst>
              <a:ext uri="{FF2B5EF4-FFF2-40B4-BE49-F238E27FC236}">
                <a16:creationId xmlns:a16="http://schemas.microsoft.com/office/drawing/2014/main" id="{91E86552-CED3-420E-8D68-5918974BB843}"/>
              </a:ext>
            </a:extLst>
          </p:cNvPr>
          <p:cNvSpPr>
            <a:spLocks noGrp="1"/>
          </p:cNvSpPr>
          <p:nvPr>
            <p:ph type="sldNum" sz="quarter" idx="12"/>
          </p:nvPr>
        </p:nvSpPr>
        <p:spPr/>
        <p:txBody>
          <a:bodyPr/>
          <a:lstStyle/>
          <a:p>
            <a:fld id="{BDFD9B4B-A3B5-420E-82AD-C1DBA1AF10B4}" type="slidenum">
              <a:rPr lang="en-GB" smtClean="0"/>
              <a:t>9</a:t>
            </a:fld>
            <a:endParaRPr lang="en-GB"/>
          </a:p>
        </p:txBody>
      </p:sp>
      <p:pic>
        <p:nvPicPr>
          <p:cNvPr id="6" name="Picture 5">
            <a:extLst>
              <a:ext uri="{FF2B5EF4-FFF2-40B4-BE49-F238E27FC236}">
                <a16:creationId xmlns:a16="http://schemas.microsoft.com/office/drawing/2014/main" id="{A50768AE-F18B-44C9-A057-8185CA74890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768048" y="426721"/>
            <a:ext cx="4418604" cy="5932721"/>
          </a:xfrm>
          <a:prstGeom prst="rect">
            <a:avLst/>
          </a:prstGeom>
        </p:spPr>
      </p:pic>
      <p:cxnSp>
        <p:nvCxnSpPr>
          <p:cNvPr id="7" name="Straight Arrow Connector 6">
            <a:extLst>
              <a:ext uri="{FF2B5EF4-FFF2-40B4-BE49-F238E27FC236}">
                <a16:creationId xmlns:a16="http://schemas.microsoft.com/office/drawing/2014/main" id="{BB9C90D6-0FF1-421A-8156-E278A00180DF}"/>
              </a:ext>
            </a:extLst>
          </p:cNvPr>
          <p:cNvCxnSpPr>
            <a:cxnSpLocks/>
          </p:cNvCxnSpPr>
          <p:nvPr/>
        </p:nvCxnSpPr>
        <p:spPr>
          <a:xfrm flipV="1">
            <a:off x="4174671" y="3480172"/>
            <a:ext cx="358793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C9D9D8A3-277D-44B2-8528-AF994887014B}"/>
              </a:ext>
            </a:extLst>
          </p:cNvPr>
          <p:cNvCxnSpPr/>
          <p:nvPr/>
        </p:nvCxnSpPr>
        <p:spPr>
          <a:xfrm>
            <a:off x="8943975" y="1767840"/>
            <a:ext cx="0" cy="4109085"/>
          </a:xfrm>
          <a:prstGeom prst="straightConnector1">
            <a:avLst/>
          </a:prstGeom>
          <a:ln w="5715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4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16561</TotalTime>
  <Words>8738</Words>
  <Application>Microsoft Office PowerPoint</Application>
  <PresentationFormat>Widescreen</PresentationFormat>
  <Paragraphs>623</Paragraphs>
  <Slides>84</Slides>
  <Notes>14</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1" baseType="lpstr">
      <vt:lpstr>Arabic Typesetting</vt:lpstr>
      <vt:lpstr>Arial</vt:lpstr>
      <vt:lpstr>Calibri</vt:lpstr>
      <vt:lpstr>Calibri Light</vt:lpstr>
      <vt:lpstr>Traditional Arabic</vt:lpstr>
      <vt:lpstr>Office Theme</vt:lpstr>
      <vt:lpstr>Worksheet</vt:lpstr>
      <vt:lpstr>The Qur’an and the truth about Evolution </vt:lpstr>
      <vt:lpstr>PowerPoint Presentation</vt:lpstr>
      <vt:lpstr>What Allah says</vt:lpstr>
      <vt:lpstr>Allah’s Creation: Humans</vt:lpstr>
      <vt:lpstr>Allah’s Creation: Humans and Animals </vt:lpstr>
      <vt:lpstr>Allah’s Creation: Humans and Animals </vt:lpstr>
      <vt:lpstr>Ayaat of Allah are there for us to see and reflect upon</vt:lpstr>
      <vt:lpstr>Definitions</vt:lpstr>
      <vt:lpstr>Trickery with definitions</vt:lpstr>
      <vt:lpstr>Trickery with definitions</vt:lpstr>
      <vt:lpstr>Trickery with definitions</vt:lpstr>
      <vt:lpstr>What is Evolution</vt:lpstr>
      <vt:lpstr>The Philosophical Basis of Evolutionary Theory</vt:lpstr>
      <vt:lpstr>PowerPoint Presentation</vt:lpstr>
      <vt:lpstr>PowerPoint Presentation</vt:lpstr>
      <vt:lpstr>Materialistic philosophy</vt:lpstr>
      <vt:lpstr>A commitment to materialism</vt:lpstr>
      <vt:lpstr>A commitment to materialism</vt:lpstr>
      <vt:lpstr>A commitment to materialism</vt:lpstr>
      <vt:lpstr>A secular religion</vt:lpstr>
      <vt:lpstr>Intentional rejection of design/ayaat</vt:lpstr>
      <vt:lpstr>Deniers blame illusion for their rejection</vt:lpstr>
      <vt:lpstr>Intentional rejection of design/ayaat</vt:lpstr>
      <vt:lpstr>Deniers refuse to see</vt:lpstr>
      <vt:lpstr>A philosophy that destroys humanity and faith</vt:lpstr>
      <vt:lpstr>Mere conjecture</vt:lpstr>
      <vt:lpstr>When philosophy destroys origins science</vt:lpstr>
      <vt:lpstr>Theological speculation</vt:lpstr>
      <vt:lpstr>Darwin’s theological argumentation</vt:lpstr>
      <vt:lpstr>Darwin’s theological argumentation</vt:lpstr>
      <vt:lpstr>Modern theological arguments</vt:lpstr>
      <vt:lpstr>Poor theological speculation</vt:lpstr>
      <vt:lpstr>Some key problems with evolution</vt:lpstr>
      <vt:lpstr>The fossil record</vt:lpstr>
      <vt:lpstr>The structure of an explanation</vt:lpstr>
      <vt:lpstr>Sudden origin of animals</vt:lpstr>
      <vt:lpstr>Sudden origin of animals</vt:lpstr>
      <vt:lpstr>Sudden origin of animals</vt:lpstr>
      <vt:lpstr>Sudden origin of animals</vt:lpstr>
      <vt:lpstr>Sudden origin of animals</vt:lpstr>
      <vt:lpstr>Sudden origin of animals</vt:lpstr>
      <vt:lpstr>Sudden origin of animals</vt:lpstr>
      <vt:lpstr>The evidence was there to see</vt:lpstr>
      <vt:lpstr>The fossils do not support evolution</vt:lpstr>
      <vt:lpstr>The fossils do not support evolution</vt:lpstr>
      <vt:lpstr>The fossils do not support evolution</vt:lpstr>
      <vt:lpstr>The fossils do not support evolution</vt:lpstr>
      <vt:lpstr>Human “evolution”</vt:lpstr>
      <vt:lpstr>Philosophy comes before evidence</vt:lpstr>
      <vt:lpstr>Little evidence, large claims</vt:lpstr>
      <vt:lpstr>Little evidence, large claims</vt:lpstr>
      <vt:lpstr>Little evidence, large claims</vt:lpstr>
      <vt:lpstr>Little evidence, large claims</vt:lpstr>
      <vt:lpstr>Continuing speculation</vt:lpstr>
      <vt:lpstr>A historical narrative, not evidence</vt:lpstr>
      <vt:lpstr>Neanderthals: Subhuman deception</vt:lpstr>
      <vt:lpstr>Neanderthals: Subhuman deception</vt:lpstr>
      <vt:lpstr>Summary</vt:lpstr>
      <vt:lpstr>DNA and Mutation</vt:lpstr>
      <vt:lpstr>The structure of an explanation</vt:lpstr>
      <vt:lpstr>A living library and Operating system in a cell</vt:lpstr>
      <vt:lpstr>PowerPoint Presentation</vt:lpstr>
      <vt:lpstr>PowerPoint Presentation</vt:lpstr>
      <vt:lpstr>DNA and evolution: What is observed</vt:lpstr>
      <vt:lpstr>Overlapping codes</vt:lpstr>
      <vt:lpstr>Overlapping codes</vt:lpstr>
      <vt:lpstr>One code, many products</vt:lpstr>
      <vt:lpstr>The splicing code</vt:lpstr>
      <vt:lpstr>PowerPoint Presentation</vt:lpstr>
      <vt:lpstr>Mutations: Degradation not evolution</vt:lpstr>
      <vt:lpstr>Mutations: Variation and degradation</vt:lpstr>
      <vt:lpstr>DNA is functional to a high degree</vt:lpstr>
      <vt:lpstr>The implication of functional DNA</vt:lpstr>
      <vt:lpstr>DNA and evolution: What is to be explained</vt:lpstr>
      <vt:lpstr>Evolutionists recognise the problem</vt:lpstr>
      <vt:lpstr>Summary</vt:lpstr>
      <vt:lpstr>Philosophy masquerading as unfalsifiable “science”</vt:lpstr>
      <vt:lpstr>Philosophy masquerading as unfalsifiable “science”</vt:lpstr>
      <vt:lpstr>Philosophy masquerading as unfalsifiable “science”</vt:lpstr>
      <vt:lpstr>Protect the natural inclination of Children</vt:lpstr>
      <vt:lpstr>Born with the knowledge</vt:lpstr>
      <vt:lpstr>We are made to recognise the ayaat of Allah</vt:lpstr>
      <vt:lpstr>We are made to recognise the ayaat of Allah</vt:lpstr>
      <vt:lpstr>What can you do? Be aware.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and the Qur’an</dc:title>
  <dc:creator>Marwan Boustany</dc:creator>
  <cp:lastModifiedBy>Marwan Boustany</cp:lastModifiedBy>
  <cp:revision>172</cp:revision>
  <dcterms:created xsi:type="dcterms:W3CDTF">2018-05-02T18:14:27Z</dcterms:created>
  <dcterms:modified xsi:type="dcterms:W3CDTF">2020-08-13T17:24:59Z</dcterms:modified>
</cp:coreProperties>
</file>